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7" r:id="rId2"/>
    <p:sldId id="265" r:id="rId3"/>
    <p:sldId id="263" r:id="rId4"/>
    <p:sldId id="277" r:id="rId5"/>
    <p:sldId id="269" r:id="rId6"/>
    <p:sldId id="270" r:id="rId7"/>
    <p:sldId id="271" r:id="rId8"/>
    <p:sldId id="285" r:id="rId9"/>
    <p:sldId id="286" r:id="rId10"/>
    <p:sldId id="287" r:id="rId11"/>
    <p:sldId id="272" r:id="rId12"/>
    <p:sldId id="281" r:id="rId13"/>
    <p:sldId id="282" r:id="rId14"/>
    <p:sldId id="283" r:id="rId15"/>
    <p:sldId id="273" r:id="rId16"/>
    <p:sldId id="288" r:id="rId17"/>
    <p:sldId id="278" r:id="rId18"/>
    <p:sldId id="279" r:id="rId19"/>
    <p:sldId id="289" r:id="rId20"/>
    <p:sldId id="274" r:id="rId21"/>
    <p:sldId id="290" r:id="rId22"/>
    <p:sldId id="276" r:id="rId23"/>
    <p:sldId id="28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1860" y="-25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04586-BD56-47C8-AB98-AABFED0C0C04}" type="datetimeFigureOut">
              <a:rPr lang="en-US" smtClean="0"/>
              <a:pPr/>
              <a:t>3/31/2023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8F28E9-7BC9-486E-8636-F3416C15C30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88F28E9-7BC9-486E-8636-F3416C15C30D}"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F4D5D6CD-6A7B-457B-8268-95F63CDE81D0}" type="datetime1">
              <a:rPr lang="en-US" smtClean="0"/>
              <a:pPr/>
              <a:t>3/31/2023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Front-End Web Development</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5A90776-DA35-4C1F-B2C3-BE40575CF1BC}" type="datetime1">
              <a:rPr lang="en-US" smtClean="0"/>
              <a:pPr/>
              <a:t>3/31/2023</a:t>
            </a:fld>
            <a:endParaRPr lang="en-US"/>
          </a:p>
        </p:txBody>
      </p:sp>
      <p:sp>
        <p:nvSpPr>
          <p:cNvPr id="5" name="Footer Placeholder 4"/>
          <p:cNvSpPr>
            <a:spLocks noGrp="1"/>
          </p:cNvSpPr>
          <p:nvPr>
            <p:ph type="ftr" sz="quarter" idx="11"/>
          </p:nvPr>
        </p:nvSpPr>
        <p:spPr/>
        <p:txBody>
          <a:bodyPr/>
          <a:lstStyle/>
          <a:p>
            <a:r>
              <a:rPr lang="en-US"/>
              <a:t>Front-End Web Development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551F1EF5-D573-4036-88CF-EDA33A0FC2C3}" type="datetime1">
              <a:rPr lang="en-US" smtClean="0"/>
              <a:pPr/>
              <a:t>3/31/2023</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Front-End Web Development</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2B7ADBE-698B-4F5D-8B8F-D1785F168148}" type="datetime1">
              <a:rPr lang="en-US" smtClean="0"/>
              <a:pPr/>
              <a:t>3/31/2023</a:t>
            </a:fld>
            <a:endParaRPr lang="en-US"/>
          </a:p>
        </p:txBody>
      </p:sp>
      <p:sp>
        <p:nvSpPr>
          <p:cNvPr id="5" name="Footer Placeholder 4"/>
          <p:cNvSpPr>
            <a:spLocks noGrp="1"/>
          </p:cNvSpPr>
          <p:nvPr>
            <p:ph type="ftr" sz="quarter" idx="11"/>
          </p:nvPr>
        </p:nvSpPr>
        <p:spPr/>
        <p:txBody>
          <a:bodyPr/>
          <a:lstStyle/>
          <a:p>
            <a:r>
              <a:rPr lang="en-US"/>
              <a:t>Front-End Web Development</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59704599-8FBC-4E15-943A-833692EA5BDD}" type="datetime1">
              <a:rPr lang="en-US" smtClean="0"/>
              <a:pPr/>
              <a:t>3/31/2023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r>
              <a:rPr lang="en-US"/>
              <a:t>Front-End Web Development</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EC1F1A7A-8655-422C-9724-51C268473673}" type="datetime1">
              <a:rPr lang="en-US" smtClean="0"/>
              <a:pPr/>
              <a:t>3/31/2023</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a:t>Front-End Web Development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85452FC0-C9ED-41BC-B275-FD280CFF4907}" type="datetime1">
              <a:rPr lang="en-US" smtClean="0"/>
              <a:pPr/>
              <a:t>3/31/2023</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Front-End Web Development</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5403C88-6950-49C0-8264-57E8ECC7438F}" type="datetime1">
              <a:rPr lang="en-US" smtClean="0"/>
              <a:pPr/>
              <a:t>3/31/2023</a:t>
            </a:fld>
            <a:endParaRPr lang="en-US"/>
          </a:p>
        </p:txBody>
      </p:sp>
      <p:sp>
        <p:nvSpPr>
          <p:cNvPr id="4" name="Footer Placeholder 3"/>
          <p:cNvSpPr>
            <a:spLocks noGrp="1"/>
          </p:cNvSpPr>
          <p:nvPr>
            <p:ph type="ftr" sz="quarter" idx="11"/>
          </p:nvPr>
        </p:nvSpPr>
        <p:spPr/>
        <p:txBody>
          <a:bodyPr/>
          <a:lstStyle/>
          <a:p>
            <a:r>
              <a:rPr lang="en-US"/>
              <a:t>Front-End Web Development</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A38EA-1CD4-4BBF-A4EC-C8B1F5748728}" type="datetime1">
              <a:rPr lang="en-US" smtClean="0"/>
              <a:pPr/>
              <a:t>3/31/2023</a:t>
            </a:fld>
            <a:endParaRPr lang="en-US"/>
          </a:p>
        </p:txBody>
      </p:sp>
      <p:sp>
        <p:nvSpPr>
          <p:cNvPr id="3" name="Footer Placeholder 2"/>
          <p:cNvSpPr>
            <a:spLocks noGrp="1"/>
          </p:cNvSpPr>
          <p:nvPr>
            <p:ph type="ftr" sz="quarter" idx="11"/>
          </p:nvPr>
        </p:nvSpPr>
        <p:spPr/>
        <p:txBody>
          <a:bodyPr/>
          <a:lstStyle/>
          <a:p>
            <a:r>
              <a:rPr lang="en-US"/>
              <a:t>Front-End Web Development</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ECC24690-DDBC-44E5-ADAA-C4A8EAB8B6D1}" type="datetime1">
              <a:rPr lang="en-US" smtClean="0"/>
              <a:pPr/>
              <a:t>3/31/2023</a:t>
            </a:fld>
            <a:endParaRPr lang="en-US"/>
          </a:p>
        </p:txBody>
      </p:sp>
      <p:sp>
        <p:nvSpPr>
          <p:cNvPr id="6" name="Footer Placeholder 5"/>
          <p:cNvSpPr>
            <a:spLocks noGrp="1"/>
          </p:cNvSpPr>
          <p:nvPr>
            <p:ph type="ftr" sz="quarter" idx="11"/>
          </p:nvPr>
        </p:nvSpPr>
        <p:spPr/>
        <p:txBody>
          <a:bodyPr/>
          <a:lstStyle/>
          <a:p>
            <a:r>
              <a:rPr lang="en-US"/>
              <a:t>Front-End Web Development</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C3428914-5686-4E14-BB96-DDCEAA97B346}" type="datetime1">
              <a:rPr lang="en-US" smtClean="0"/>
              <a:pPr/>
              <a:t>3/31/2023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Front-End Web Development</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C281D45-8C6F-434B-A29F-E364EC97B43B}" type="datetime1">
              <a:rPr lang="en-US" smtClean="0"/>
              <a:pPr/>
              <a:t>3/31/2023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Front-End Web Development</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1524000"/>
            <a:ext cx="9144000" cy="1677382"/>
          </a:xfrm>
          <a:prstGeom prst="rect">
            <a:avLst/>
          </a:prstGeom>
        </p:spPr>
        <p:txBody>
          <a:bodyPr wrap="square">
            <a:spAutoFit/>
          </a:bodyPr>
          <a:lstStyle/>
          <a:p>
            <a:pPr algn="ctr"/>
            <a:r>
              <a:rPr lang="en-US" sz="2400" b="1" dirty="0"/>
              <a:t>      </a:t>
            </a:r>
            <a:r>
              <a:rPr lang="en-US" sz="2000" b="1" dirty="0">
                <a:solidFill>
                  <a:srgbClr val="C00000"/>
                </a:solidFill>
              </a:rPr>
              <a:t>VISVESVARAYA TECHNOLOGICAL UNIVERSITY</a:t>
            </a:r>
            <a:endParaRPr lang="en-US" sz="1600" dirty="0">
              <a:solidFill>
                <a:srgbClr val="C00000"/>
              </a:solidFill>
            </a:endParaRPr>
          </a:p>
          <a:p>
            <a:pPr algn="ctr"/>
            <a:r>
              <a:rPr lang="en-US" dirty="0" err="1">
                <a:solidFill>
                  <a:srgbClr val="C00000"/>
                </a:solidFill>
              </a:rPr>
              <a:t>Jnana</a:t>
            </a:r>
            <a:r>
              <a:rPr lang="en-US" dirty="0">
                <a:solidFill>
                  <a:srgbClr val="C00000"/>
                </a:solidFill>
              </a:rPr>
              <a:t> </a:t>
            </a:r>
            <a:r>
              <a:rPr lang="en-US" dirty="0" err="1">
                <a:solidFill>
                  <a:srgbClr val="C00000"/>
                </a:solidFill>
              </a:rPr>
              <a:t>Sangama</a:t>
            </a:r>
            <a:r>
              <a:rPr lang="en-US" dirty="0">
                <a:solidFill>
                  <a:srgbClr val="C00000"/>
                </a:solidFill>
              </a:rPr>
              <a:t>, </a:t>
            </a:r>
            <a:r>
              <a:rPr lang="en-US" dirty="0" err="1">
                <a:solidFill>
                  <a:srgbClr val="C00000"/>
                </a:solidFill>
              </a:rPr>
              <a:t>Belagavi</a:t>
            </a:r>
            <a:r>
              <a:rPr lang="en-US" dirty="0">
                <a:solidFill>
                  <a:srgbClr val="C00000"/>
                </a:solidFill>
              </a:rPr>
              <a:t>, Karnataka</a:t>
            </a:r>
          </a:p>
          <a:p>
            <a:pPr algn="ctr"/>
            <a:endParaRPr lang="en-US" sz="100" b="1" dirty="0">
              <a:solidFill>
                <a:srgbClr val="7030A0"/>
              </a:solidFill>
            </a:endParaRPr>
          </a:p>
          <a:p>
            <a:pPr algn="ctr"/>
            <a:r>
              <a:rPr lang="en-US" sz="2000" b="1" dirty="0">
                <a:solidFill>
                  <a:srgbClr val="7030A0"/>
                </a:solidFill>
              </a:rPr>
              <a:t>Bachelor of Engineering Internship Project</a:t>
            </a:r>
          </a:p>
          <a:p>
            <a:pPr algn="ctr"/>
            <a:r>
              <a:rPr lang="en-US" sz="2000" b="1" dirty="0"/>
              <a:t>on</a:t>
            </a:r>
            <a:endParaRPr lang="en-US" sz="2000" dirty="0"/>
          </a:p>
          <a:p>
            <a:pPr algn="ctr"/>
            <a:r>
              <a:rPr lang="en-IN" sz="2000" b="1" dirty="0">
                <a:solidFill>
                  <a:srgbClr val="C00000"/>
                </a:solidFill>
              </a:rPr>
              <a:t>Front-End Web Development      </a:t>
            </a:r>
            <a:endParaRPr lang="en-US" sz="2800" b="1" dirty="0">
              <a:solidFill>
                <a:schemeClr val="accent2"/>
              </a:solidFill>
            </a:endParaRPr>
          </a:p>
        </p:txBody>
      </p:sp>
      <p:pic>
        <p:nvPicPr>
          <p:cNvPr id="9" name="Picture 2" descr="http://upload.wikimedia.org/wikipedia/en/0/01/VTU_logo.png"/>
          <p:cNvPicPr>
            <a:picLocks noChangeAspect="1" noChangeArrowheads="1"/>
          </p:cNvPicPr>
          <p:nvPr/>
        </p:nvPicPr>
        <p:blipFill>
          <a:blip r:embed="rId3" cstate="print"/>
          <a:srcRect/>
          <a:stretch>
            <a:fillRect/>
          </a:stretch>
        </p:blipFill>
        <p:spPr bwMode="auto">
          <a:xfrm>
            <a:off x="228600" y="1600200"/>
            <a:ext cx="1175657" cy="1123936"/>
          </a:xfrm>
          <a:prstGeom prst="rect">
            <a:avLst/>
          </a:prstGeom>
          <a:noFill/>
          <a:ln w="9525">
            <a:noFill/>
            <a:miter lim="800000"/>
            <a:headEnd/>
            <a:tailEnd/>
          </a:ln>
        </p:spPr>
      </p:pic>
      <p:sp>
        <p:nvSpPr>
          <p:cNvPr id="6" name="TextBox 5"/>
          <p:cNvSpPr txBox="1"/>
          <p:nvPr/>
        </p:nvSpPr>
        <p:spPr>
          <a:xfrm>
            <a:off x="1828800" y="3352800"/>
            <a:ext cx="6019800" cy="2862322"/>
          </a:xfrm>
          <a:prstGeom prst="rect">
            <a:avLst/>
          </a:prstGeom>
          <a:noFill/>
        </p:spPr>
        <p:txBody>
          <a:bodyPr wrap="square" rtlCol="0">
            <a:spAutoFit/>
          </a:bodyPr>
          <a:lstStyle/>
          <a:p>
            <a:pPr algn="ctr"/>
            <a:r>
              <a:rPr lang="en-US" b="1" dirty="0">
                <a:solidFill>
                  <a:srgbClr val="002060"/>
                </a:solidFill>
              </a:rPr>
              <a:t>Presented By</a:t>
            </a:r>
          </a:p>
          <a:p>
            <a:pPr algn="ctr"/>
            <a:r>
              <a:rPr lang="en-US" dirty="0" err="1" smtClean="0"/>
              <a:t>Name:Vivek</a:t>
            </a:r>
            <a:r>
              <a:rPr lang="en-US" dirty="0" smtClean="0"/>
              <a:t> </a:t>
            </a:r>
            <a:r>
              <a:rPr lang="en-US" dirty="0" err="1" smtClean="0"/>
              <a:t>Tigadi</a:t>
            </a:r>
            <a:endParaRPr lang="en-US" dirty="0"/>
          </a:p>
          <a:p>
            <a:pPr algn="ctr"/>
            <a:r>
              <a:rPr lang="en-US" dirty="0"/>
              <a:t>USN: </a:t>
            </a:r>
            <a:r>
              <a:rPr lang="en-US" dirty="0" smtClean="0"/>
              <a:t>2BU19CS057</a:t>
            </a:r>
            <a:endParaRPr lang="en-US" dirty="0"/>
          </a:p>
          <a:p>
            <a:pPr defTabSz="809625"/>
            <a:endParaRPr lang="en-US" dirty="0"/>
          </a:p>
          <a:p>
            <a:pPr algn="ctr"/>
            <a:r>
              <a:rPr lang="en-US" b="1" dirty="0">
                <a:solidFill>
                  <a:srgbClr val="002060"/>
                </a:solidFill>
              </a:rPr>
              <a:t>Company Name</a:t>
            </a:r>
          </a:p>
          <a:p>
            <a:pPr algn="ctr"/>
            <a:r>
              <a:rPr lang="en-US" dirty="0"/>
              <a:t>Hamdan </a:t>
            </a:r>
            <a:r>
              <a:rPr lang="en-US" dirty="0" err="1"/>
              <a:t>InfoCom</a:t>
            </a:r>
            <a:endParaRPr lang="en-US" dirty="0"/>
          </a:p>
          <a:p>
            <a:pPr algn="ctr"/>
            <a:endParaRPr lang="en-US" dirty="0"/>
          </a:p>
          <a:p>
            <a:pPr algn="ctr"/>
            <a:r>
              <a:rPr lang="en-US" dirty="0">
                <a:solidFill>
                  <a:srgbClr val="C00000"/>
                </a:solidFill>
              </a:rPr>
              <a:t>Under the Guidance of </a:t>
            </a:r>
          </a:p>
          <a:p>
            <a:pPr algn="just"/>
            <a:r>
              <a:rPr lang="en-US" dirty="0" smtClean="0"/>
              <a:t> </a:t>
            </a:r>
            <a:r>
              <a:rPr lang="en-US" dirty="0" smtClean="0"/>
              <a:t>            </a:t>
            </a:r>
            <a:r>
              <a:rPr lang="en-US" dirty="0" smtClean="0"/>
              <a:t>Guide</a:t>
            </a:r>
            <a:r>
              <a:rPr lang="en-US" dirty="0"/>
              <a:t>			</a:t>
            </a:r>
            <a:r>
              <a:rPr lang="en-US" dirty="0"/>
              <a:t> </a:t>
            </a:r>
            <a:r>
              <a:rPr lang="en-US" dirty="0" smtClean="0"/>
              <a:t>Company </a:t>
            </a:r>
            <a:r>
              <a:rPr lang="en-US" dirty="0"/>
              <a:t>Supervisor</a:t>
            </a:r>
          </a:p>
          <a:p>
            <a:pPr defTabSz="2174875">
              <a:tabLst>
                <a:tab pos="5380038" algn="l"/>
              </a:tabLst>
            </a:pPr>
            <a:r>
              <a:rPr lang="en-US" dirty="0" smtClean="0"/>
              <a:t>(</a:t>
            </a:r>
            <a:r>
              <a:rPr lang="en-US" dirty="0" err="1" smtClean="0"/>
              <a:t>Prof.Siddharth</a:t>
            </a:r>
            <a:r>
              <a:rPr lang="en-US" dirty="0" smtClean="0"/>
              <a:t> </a:t>
            </a:r>
            <a:r>
              <a:rPr lang="en-US" dirty="0" err="1" smtClean="0"/>
              <a:t>Bhatkande</a:t>
            </a:r>
            <a:r>
              <a:rPr lang="en-US" dirty="0" smtClean="0"/>
              <a:t>)                     </a:t>
            </a:r>
            <a:r>
              <a:rPr lang="en-US" dirty="0" smtClean="0"/>
              <a:t>Mr</a:t>
            </a:r>
            <a:r>
              <a:rPr lang="en-US" dirty="0" smtClean="0"/>
              <a:t>. </a:t>
            </a:r>
            <a:r>
              <a:rPr lang="en-US" dirty="0" err="1" smtClean="0"/>
              <a:t>Mujahid</a:t>
            </a:r>
            <a:r>
              <a:rPr lang="en-US" dirty="0" smtClean="0"/>
              <a:t> </a:t>
            </a:r>
            <a:r>
              <a:rPr lang="en-US" dirty="0"/>
              <a:t>Gokak</a:t>
            </a:r>
          </a:p>
        </p:txBody>
      </p:sp>
      <p:sp>
        <p:nvSpPr>
          <p:cNvPr id="12" name="TextBox 11"/>
          <p:cNvSpPr txBox="1"/>
          <p:nvPr/>
        </p:nvSpPr>
        <p:spPr>
          <a:xfrm>
            <a:off x="4572000" y="6553200"/>
            <a:ext cx="2133600"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 xmlns:a16="http://schemas.microsoft.com/office/drawing/2014/main" id="{A3F9FA1F-0072-332C-1135-070F6B9264A1}"/>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001000" y="244475"/>
            <a:ext cx="882481" cy="882481"/>
          </a:xfrm>
          <a:prstGeom prst="rect">
            <a:avLst/>
          </a:prstGeom>
        </p:spPr>
      </p:pic>
      <p:sp>
        <p:nvSpPr>
          <p:cNvPr id="4" name="TextBox 3">
            <a:extLst>
              <a:ext uri="{FF2B5EF4-FFF2-40B4-BE49-F238E27FC236}">
                <a16:creationId xmlns="" xmlns:a16="http://schemas.microsoft.com/office/drawing/2014/main" id="{0C76F005-164E-DC01-5998-2B780B67DC6A}"/>
              </a:ext>
            </a:extLst>
          </p:cNvPr>
          <p:cNvSpPr txBox="1"/>
          <p:nvPr/>
        </p:nvSpPr>
        <p:spPr>
          <a:xfrm>
            <a:off x="1139404" y="113581"/>
            <a:ext cx="6865192" cy="1238801"/>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5" name="Picture 4">
            <a:extLst>
              <a:ext uri="{FF2B5EF4-FFF2-40B4-BE49-F238E27FC236}">
                <a16:creationId xmlns="" xmlns:a16="http://schemas.microsoft.com/office/drawing/2014/main" id="{11374E83-43E5-309B-CE20-5A3B8BC26C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73159" y="304800"/>
            <a:ext cx="882481" cy="8824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Software Requirements </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2A19FAD9-DA72-434D-BD58-2807709A2786}"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10</a:t>
            </a:fld>
            <a:endParaRPr lang="en-US" sz="1100" dirty="0">
              <a:solidFill>
                <a:schemeClr val="tx1">
                  <a:lumMod val="75000"/>
                  <a:lumOff val="25000"/>
                </a:schemeClr>
              </a:solidFill>
            </a:endParaRPr>
          </a:p>
        </p:txBody>
      </p:sp>
      <p:pic>
        <p:nvPicPr>
          <p:cNvPr id="2" name="Picture 1">
            <a:extLst>
              <a:ext uri="{FF2B5EF4-FFF2-40B4-BE49-F238E27FC236}">
                <a16:creationId xmlns="" xmlns:a16="http://schemas.microsoft.com/office/drawing/2014/main" id="{72506242-F371-6A44-CFAE-02F198888D15}"/>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75F3D3F-FD3D-D29B-A43C-F5611C6A5509}"/>
              </a:ext>
            </a:extLst>
          </p:cNvPr>
          <p:cNvPicPr>
            <a:picLocks noGrp="1" noChangeAspect="1"/>
          </p:cNvPicPr>
          <p:nvPr>
            <p:ph idx="1"/>
          </p:nvPr>
        </p:nvPicPr>
        <p:blipFill>
          <a:blip r:embed="rId3"/>
          <a:stretch>
            <a:fillRect/>
          </a:stretch>
        </p:blipFill>
        <p:spPr>
          <a:xfrm>
            <a:off x="7787601" y="221680"/>
            <a:ext cx="883997" cy="883997"/>
          </a:xfrm>
          <a:prstGeom prst="rect">
            <a:avLst/>
          </a:prstGeom>
        </p:spPr>
      </p:pic>
      <p:sp>
        <p:nvSpPr>
          <p:cNvPr id="11" name="TextBox 10">
            <a:extLst>
              <a:ext uri="{FF2B5EF4-FFF2-40B4-BE49-F238E27FC236}">
                <a16:creationId xmlns="" xmlns:a16="http://schemas.microsoft.com/office/drawing/2014/main" id="{1BE0F115-A697-2EE8-12B4-EEDCB99466DB}"/>
              </a:ext>
            </a:extLst>
          </p:cNvPr>
          <p:cNvSpPr txBox="1"/>
          <p:nvPr/>
        </p:nvSpPr>
        <p:spPr>
          <a:xfrm>
            <a:off x="228600" y="2595025"/>
            <a:ext cx="8686800" cy="1525418"/>
          </a:xfrm>
          <a:prstGeom prst="rect">
            <a:avLst/>
          </a:prstGeom>
          <a:noFill/>
        </p:spPr>
        <p:txBody>
          <a:bodyPr wrap="square">
            <a:spAutoFit/>
          </a:bodyPr>
          <a:lstStyle/>
          <a:p>
            <a:pPr lvl="3" algn="just">
              <a:lnSpc>
                <a:spcPct val="150000"/>
              </a:lnSpc>
            </a:pPr>
            <a:r>
              <a:rPr lang="en-US" sz="1600" dirty="0">
                <a:latin typeface="Times New Roman" pitchFamily="18" charset="0"/>
                <a:cs typeface="Times New Roman" pitchFamily="18" charset="0"/>
              </a:rPr>
              <a:t>TOOLS USED  	:  VS Code</a:t>
            </a:r>
          </a:p>
          <a:p>
            <a:pPr lvl="3" algn="just">
              <a:lnSpc>
                <a:spcPct val="150000"/>
              </a:lnSpc>
            </a:pPr>
            <a:r>
              <a:rPr lang="en-US" sz="1600" dirty="0">
                <a:latin typeface="Times New Roman" pitchFamily="18" charset="0"/>
                <a:cs typeface="Times New Roman" pitchFamily="18" charset="0"/>
              </a:rPr>
              <a:t>FRONT END   	 :  HTML, CSS, Java script and Bootstrap</a:t>
            </a:r>
          </a:p>
          <a:p>
            <a:pPr lvl="3" algn="just">
              <a:lnSpc>
                <a:spcPct val="150000"/>
              </a:lnSpc>
            </a:pPr>
            <a:r>
              <a:rPr lang="en-US" sz="1600" dirty="0">
                <a:latin typeface="Times New Roman" pitchFamily="18" charset="0"/>
                <a:cs typeface="Times New Roman" pitchFamily="18" charset="0"/>
              </a:rPr>
              <a:t>SERVER           	:  VS code live server</a:t>
            </a:r>
          </a:p>
          <a:p>
            <a:pPr lvl="3" algn="just">
              <a:lnSpc>
                <a:spcPct val="150000"/>
              </a:lnSpc>
            </a:pPr>
            <a:r>
              <a:rPr lang="en-US" sz="1600" dirty="0">
                <a:latin typeface="Times New Roman" pitchFamily="18" charset="0"/>
                <a:cs typeface="Times New Roman" pitchFamily="18" charset="0"/>
              </a:rPr>
              <a:t>OPERATING SYSTEM : Windows 7/10/11</a:t>
            </a:r>
          </a:p>
        </p:txBody>
      </p:sp>
      <p:pic>
        <p:nvPicPr>
          <p:cNvPr id="19" name="Picture 18">
            <a:extLst>
              <a:ext uri="{FF2B5EF4-FFF2-40B4-BE49-F238E27FC236}">
                <a16:creationId xmlns="" xmlns:a16="http://schemas.microsoft.com/office/drawing/2014/main" id="{697A73EC-F0CD-A70C-B725-211A8F5A436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60241" y="0"/>
            <a:ext cx="5423518" cy="1193174"/>
          </a:xfrm>
          <a:prstGeom prst="rect">
            <a:avLst/>
          </a:prstGeom>
        </p:spPr>
      </p:pic>
    </p:spTree>
    <p:extLst>
      <p:ext uri="{BB962C8B-B14F-4D97-AF65-F5344CB8AC3E}">
        <p14:creationId xmlns="" xmlns:p14="http://schemas.microsoft.com/office/powerpoint/2010/main" val="340197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8956" y="1426905"/>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Results/outcome</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667BB7EB-379E-4C41-B168-45F9820FEE90}"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11</a:t>
            </a:fld>
            <a:endParaRPr lang="en-US" sz="1100" dirty="0">
              <a:solidFill>
                <a:schemeClr val="tx1">
                  <a:lumMod val="75000"/>
                  <a:lumOff val="25000"/>
                </a:schemeClr>
              </a:solidFill>
            </a:endParaRPr>
          </a:p>
        </p:txBody>
      </p:sp>
      <p:sp>
        <p:nvSpPr>
          <p:cNvPr id="10" name="Content Placeholder 2"/>
          <p:cNvSpPr>
            <a:spLocks noGrp="1"/>
          </p:cNvSpPr>
          <p:nvPr>
            <p:ph idx="1"/>
          </p:nvPr>
        </p:nvSpPr>
        <p:spPr>
          <a:xfrm>
            <a:off x="228600" y="2209800"/>
            <a:ext cx="8628888" cy="4114800"/>
          </a:xfrm>
        </p:spPr>
        <p:txBody>
          <a:bodyPr>
            <a:normAutofit/>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87129848-1412-64B2-6E6C-6F4815BEA81B}"/>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C36B156-51EC-6147-8B12-48B13426E76B}"/>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3" name="Picture 12">
            <a:extLst>
              <a:ext uri="{FF2B5EF4-FFF2-40B4-BE49-F238E27FC236}">
                <a16:creationId xmlns="" xmlns:a16="http://schemas.microsoft.com/office/drawing/2014/main" id="{12A02A6A-2237-AAB5-469A-54CBFF9A160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75450" y="1822913"/>
            <a:ext cx="8363750" cy="4704610"/>
          </a:xfrm>
          <a:prstGeom prst="rect">
            <a:avLst/>
          </a:prstGeom>
        </p:spPr>
      </p:pic>
      <p:pic>
        <p:nvPicPr>
          <p:cNvPr id="15" name="Picture 14">
            <a:extLst>
              <a:ext uri="{FF2B5EF4-FFF2-40B4-BE49-F238E27FC236}">
                <a16:creationId xmlns="" xmlns:a16="http://schemas.microsoft.com/office/drawing/2014/main" id="{6CAD7972-51C0-4BE6-8D8E-FCE7D8ADFBDD}"/>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635081" y="0"/>
            <a:ext cx="5873837" cy="12922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8956" y="1457472"/>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Results/outcome</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1EE716F5-C6A5-488B-8547-D49852886A34}"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12</a:t>
            </a:fld>
            <a:endParaRPr lang="en-US" sz="1100" dirty="0">
              <a:solidFill>
                <a:schemeClr val="tx1">
                  <a:lumMod val="75000"/>
                  <a:lumOff val="25000"/>
                </a:schemeClr>
              </a:solidFill>
            </a:endParaRPr>
          </a:p>
        </p:txBody>
      </p:sp>
      <p:sp>
        <p:nvSpPr>
          <p:cNvPr id="10" name="Content Placeholder 2"/>
          <p:cNvSpPr>
            <a:spLocks noGrp="1"/>
          </p:cNvSpPr>
          <p:nvPr>
            <p:ph idx="1"/>
          </p:nvPr>
        </p:nvSpPr>
        <p:spPr>
          <a:xfrm>
            <a:off x="228600" y="2209800"/>
            <a:ext cx="8628888" cy="4114800"/>
          </a:xfrm>
        </p:spPr>
        <p:txBody>
          <a:bodyPr>
            <a:normAutofit/>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87129848-1412-64B2-6E6C-6F4815BEA81B}"/>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C36B156-51EC-6147-8B12-48B13426E76B}"/>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1" name="Picture 10">
            <a:extLst>
              <a:ext uri="{FF2B5EF4-FFF2-40B4-BE49-F238E27FC236}">
                <a16:creationId xmlns="" xmlns:a16="http://schemas.microsoft.com/office/drawing/2014/main" id="{D4217D47-0935-A4D4-0E15-4822DEBA0C6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18198" y="1844674"/>
            <a:ext cx="8153400" cy="4586288"/>
          </a:xfrm>
          <a:prstGeom prst="rect">
            <a:avLst/>
          </a:prstGeom>
        </p:spPr>
      </p:pic>
      <p:pic>
        <p:nvPicPr>
          <p:cNvPr id="13" name="Picture 12">
            <a:extLst>
              <a:ext uri="{FF2B5EF4-FFF2-40B4-BE49-F238E27FC236}">
                <a16:creationId xmlns="" xmlns:a16="http://schemas.microsoft.com/office/drawing/2014/main" id="{4D912120-ACE3-CFB5-EBE9-AC03ECBB6A10}"/>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609004" y="-4089"/>
            <a:ext cx="5868080" cy="1290977"/>
          </a:xfrm>
          <a:prstGeom prst="rect">
            <a:avLst/>
          </a:prstGeom>
        </p:spPr>
      </p:pic>
    </p:spTree>
    <p:extLst>
      <p:ext uri="{BB962C8B-B14F-4D97-AF65-F5344CB8AC3E}">
        <p14:creationId xmlns="" xmlns:p14="http://schemas.microsoft.com/office/powerpoint/2010/main" val="401752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433165"/>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Results/outcome</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551A327F-2F1E-4309-BA95-5B5DF963E5C8}"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13</a:t>
            </a:fld>
            <a:endParaRPr lang="en-US" sz="1100" dirty="0">
              <a:solidFill>
                <a:schemeClr val="tx1">
                  <a:lumMod val="75000"/>
                  <a:lumOff val="25000"/>
                </a:schemeClr>
              </a:solidFill>
            </a:endParaRPr>
          </a:p>
        </p:txBody>
      </p:sp>
      <p:sp>
        <p:nvSpPr>
          <p:cNvPr id="10" name="Content Placeholder 2"/>
          <p:cNvSpPr>
            <a:spLocks noGrp="1"/>
          </p:cNvSpPr>
          <p:nvPr>
            <p:ph idx="1"/>
          </p:nvPr>
        </p:nvSpPr>
        <p:spPr>
          <a:xfrm>
            <a:off x="228600" y="2209800"/>
            <a:ext cx="8628888" cy="4114800"/>
          </a:xfrm>
        </p:spPr>
        <p:txBody>
          <a:bodyPr>
            <a:normAutofit/>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87129848-1412-64B2-6E6C-6F4815BEA81B}"/>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C36B156-51EC-6147-8B12-48B13426E76B}"/>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1" name="Picture 10">
            <a:extLst>
              <a:ext uri="{FF2B5EF4-FFF2-40B4-BE49-F238E27FC236}">
                <a16:creationId xmlns="" xmlns:a16="http://schemas.microsoft.com/office/drawing/2014/main" id="{174F04DD-AAAA-E91B-DD42-007CDCDFB68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5476" y="1812917"/>
            <a:ext cx="8319924" cy="4679958"/>
          </a:xfrm>
          <a:prstGeom prst="rect">
            <a:avLst/>
          </a:prstGeom>
        </p:spPr>
      </p:pic>
      <p:pic>
        <p:nvPicPr>
          <p:cNvPr id="13" name="Picture 12">
            <a:extLst>
              <a:ext uri="{FF2B5EF4-FFF2-40B4-BE49-F238E27FC236}">
                <a16:creationId xmlns="" xmlns:a16="http://schemas.microsoft.com/office/drawing/2014/main" id="{A60C8B05-21D5-6B88-7BDD-8DEB0E380823}"/>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716828" y="41910"/>
            <a:ext cx="5652432" cy="1243535"/>
          </a:xfrm>
          <a:prstGeom prst="rect">
            <a:avLst/>
          </a:prstGeom>
        </p:spPr>
      </p:pic>
    </p:spTree>
    <p:extLst>
      <p:ext uri="{BB962C8B-B14F-4D97-AF65-F5344CB8AC3E}">
        <p14:creationId xmlns="" xmlns:p14="http://schemas.microsoft.com/office/powerpoint/2010/main" val="3451291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8956" y="1424285"/>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Results/outcome</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27ABF3A1-A8A6-4FC2-8361-24AA2FCE49D0}"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14</a:t>
            </a:fld>
            <a:endParaRPr lang="en-US" sz="1100" dirty="0">
              <a:solidFill>
                <a:schemeClr val="tx1">
                  <a:lumMod val="75000"/>
                  <a:lumOff val="25000"/>
                </a:schemeClr>
              </a:solidFill>
            </a:endParaRPr>
          </a:p>
        </p:txBody>
      </p:sp>
      <p:sp>
        <p:nvSpPr>
          <p:cNvPr id="10" name="Content Placeholder 2"/>
          <p:cNvSpPr>
            <a:spLocks noGrp="1"/>
          </p:cNvSpPr>
          <p:nvPr>
            <p:ph idx="1"/>
          </p:nvPr>
        </p:nvSpPr>
        <p:spPr>
          <a:xfrm>
            <a:off x="228600" y="2209800"/>
            <a:ext cx="8628888" cy="4114800"/>
          </a:xfrm>
        </p:spPr>
        <p:txBody>
          <a:bodyPr>
            <a:normAutofit/>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87129848-1412-64B2-6E6C-6F4815BEA81B}"/>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C36B156-51EC-6147-8B12-48B13426E76B}"/>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1" name="Picture 10">
            <a:extLst>
              <a:ext uri="{FF2B5EF4-FFF2-40B4-BE49-F238E27FC236}">
                <a16:creationId xmlns="" xmlns:a16="http://schemas.microsoft.com/office/drawing/2014/main" id="{F78D167F-0D63-9B35-B29D-E877330630B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91555" y="1849005"/>
            <a:ext cx="8302977" cy="4670425"/>
          </a:xfrm>
          <a:prstGeom prst="rect">
            <a:avLst/>
          </a:prstGeom>
        </p:spPr>
      </p:pic>
      <p:pic>
        <p:nvPicPr>
          <p:cNvPr id="13" name="Picture 12">
            <a:extLst>
              <a:ext uri="{FF2B5EF4-FFF2-40B4-BE49-F238E27FC236}">
                <a16:creationId xmlns="" xmlns:a16="http://schemas.microsoft.com/office/drawing/2014/main" id="{FE071577-F30A-40DC-5487-F13F44671F83}"/>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795325" y="59180"/>
            <a:ext cx="5495438" cy="1208996"/>
          </a:xfrm>
          <a:prstGeom prst="rect">
            <a:avLst/>
          </a:prstGeom>
        </p:spPr>
      </p:pic>
    </p:spTree>
    <p:extLst>
      <p:ext uri="{BB962C8B-B14F-4D97-AF65-F5344CB8AC3E}">
        <p14:creationId xmlns="" xmlns:p14="http://schemas.microsoft.com/office/powerpoint/2010/main" val="129077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76400"/>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Advantages </a:t>
            </a:r>
          </a:p>
        </p:txBody>
      </p:sp>
      <p:sp>
        <p:nvSpPr>
          <p:cNvPr id="7" name="Date Placeholder 6"/>
          <p:cNvSpPr>
            <a:spLocks noGrp="1"/>
          </p:cNvSpPr>
          <p:nvPr>
            <p:ph type="dt" sz="half" idx="10"/>
          </p:nvPr>
        </p:nvSpPr>
        <p:spPr>
          <a:xfrm>
            <a:off x="304800" y="6492875"/>
            <a:ext cx="1219200" cy="365125"/>
          </a:xfrm>
        </p:spPr>
        <p:txBody>
          <a:bodyPr/>
          <a:lstStyle/>
          <a:p>
            <a:fld id="{655BE9EF-70CA-44E9-8DCE-E8567766713E}"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15</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814B6C46-79F2-0172-A1D9-77CD64218D08}"/>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8C5D4D1D-D23A-7FD0-9907-5452457E228E}"/>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0" name="Picture 9">
            <a:extLst>
              <a:ext uri="{FF2B5EF4-FFF2-40B4-BE49-F238E27FC236}">
                <a16:creationId xmlns="" xmlns:a16="http://schemas.microsoft.com/office/drawing/2014/main" id="{3F8C95BD-8E7A-6396-3E20-2066F51F0855}"/>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49587" y="0"/>
            <a:ext cx="5844825" cy="1285861"/>
          </a:xfrm>
          <a:prstGeom prst="rect">
            <a:avLst/>
          </a:prstGeom>
        </p:spPr>
      </p:pic>
      <p:sp>
        <p:nvSpPr>
          <p:cNvPr id="2" name="TextBox 1">
            <a:extLst>
              <a:ext uri="{FF2B5EF4-FFF2-40B4-BE49-F238E27FC236}">
                <a16:creationId xmlns="" xmlns:a16="http://schemas.microsoft.com/office/drawing/2014/main" id="{CBB4359D-AAAC-F637-4ADC-68B0886B1B1B}"/>
              </a:ext>
            </a:extLst>
          </p:cNvPr>
          <p:cNvSpPr txBox="1"/>
          <p:nvPr/>
        </p:nvSpPr>
        <p:spPr>
          <a:xfrm>
            <a:off x="475450" y="2138373"/>
            <a:ext cx="8363750" cy="267765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IN" sz="16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Wide Reach</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With the internet being accessible worldwide, websites have a vast reach, and they can target a broad audience with ease. </a:t>
            </a:r>
          </a:p>
          <a:p>
            <a:pPr marL="285750" indent="-285750" algn="just">
              <a:lnSpc>
                <a:spcPct val="150000"/>
              </a:lnSpc>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Cost-Effective</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Building a website is relatively cheaper than other forms of advertising, such as print, TV, or radio. </a:t>
            </a:r>
          </a:p>
          <a:p>
            <a:pPr marL="285750" indent="-285750" algn="just">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Easy to Update</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Websites are easy to update and maintain. </a:t>
            </a:r>
          </a:p>
          <a:p>
            <a:pPr marL="285750" indent="-285750" algn="just">
              <a:lnSpc>
                <a:spcPct val="150000"/>
              </a:lnSpc>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Customizable</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A website can be customized</a:t>
            </a:r>
            <a:r>
              <a:rPr lang="en-IN" sz="1600" b="0" i="0" u="none" strike="noStrike" baseline="0" dirty="0">
                <a:solidFill>
                  <a:srgbClr val="000000"/>
                </a:solidFill>
                <a:latin typeface="Times New Roman" panose="02020603050405020304" pitchFamily="18" charset="0"/>
                <a:cs typeface="Times New Roman" panose="02020603050405020304" pitchFamily="18" charset="0"/>
              </a:rPr>
              <a:t> to meet the needs of a specific business.</a:t>
            </a:r>
            <a:endParaRPr lang="en-US" sz="16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76400"/>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 Disadvantages</a:t>
            </a:r>
          </a:p>
        </p:txBody>
      </p:sp>
      <p:sp>
        <p:nvSpPr>
          <p:cNvPr id="7" name="Date Placeholder 6"/>
          <p:cNvSpPr>
            <a:spLocks noGrp="1"/>
          </p:cNvSpPr>
          <p:nvPr>
            <p:ph type="dt" sz="half" idx="10"/>
          </p:nvPr>
        </p:nvSpPr>
        <p:spPr>
          <a:xfrm>
            <a:off x="304800" y="6492875"/>
            <a:ext cx="1219200" cy="365125"/>
          </a:xfrm>
        </p:spPr>
        <p:txBody>
          <a:bodyPr/>
          <a:lstStyle/>
          <a:p>
            <a:fld id="{56793DB5-ABFB-4C00-9C31-4E7731AD4FEC}"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16</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814B6C46-79F2-0172-A1D9-77CD64218D08}"/>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8C5D4D1D-D23A-7FD0-9907-5452457E228E}"/>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0" name="Picture 9">
            <a:extLst>
              <a:ext uri="{FF2B5EF4-FFF2-40B4-BE49-F238E27FC236}">
                <a16:creationId xmlns="" xmlns:a16="http://schemas.microsoft.com/office/drawing/2014/main" id="{3F8C95BD-8E7A-6396-3E20-2066F51F0855}"/>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49587" y="0"/>
            <a:ext cx="5844825" cy="1285861"/>
          </a:xfrm>
          <a:prstGeom prst="rect">
            <a:avLst/>
          </a:prstGeom>
        </p:spPr>
      </p:pic>
      <p:sp>
        <p:nvSpPr>
          <p:cNvPr id="2" name="TextBox 1">
            <a:extLst>
              <a:ext uri="{FF2B5EF4-FFF2-40B4-BE49-F238E27FC236}">
                <a16:creationId xmlns="" xmlns:a16="http://schemas.microsoft.com/office/drawing/2014/main" id="{CBB4359D-AAAC-F637-4ADC-68B0886B1B1B}"/>
              </a:ext>
            </a:extLst>
          </p:cNvPr>
          <p:cNvSpPr txBox="1"/>
          <p:nvPr/>
        </p:nvSpPr>
        <p:spPr>
          <a:xfrm>
            <a:off x="475450" y="1906463"/>
            <a:ext cx="8363750" cy="374596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IN" sz="16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Security</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Web development involves handling sensitive data, and websites are vulnerable to cyber-attacks, which can lead to data breaches. </a:t>
            </a:r>
          </a:p>
          <a:p>
            <a:pPr marL="285750" indent="-285750" algn="just">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Technical Complexity: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Building and maintaining websites require technical expertise, and web developers need to stay up-to-date with the latest technologies. </a:t>
            </a:r>
          </a:p>
          <a:p>
            <a:pPr marL="285750" indent="-285750" algn="just">
              <a:lnSpc>
                <a:spcPct val="150000"/>
              </a:lnSpc>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Compatibility Issues</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Websites need to be compatible with different browsers and devices, which can be challenging. </a:t>
            </a:r>
          </a:p>
          <a:p>
            <a:pPr marL="285750" indent="-285750" algn="just">
              <a:lnSpc>
                <a:spcPct val="150000"/>
              </a:lnSpc>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Slow Load Times</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Websites that are slow to load can negatively impact user experience, leading to a higher bounce rate. </a:t>
            </a:r>
          </a:p>
          <a:p>
            <a:pPr marL="285750" indent="-285750" algn="just">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83177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795846"/>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Applications</a:t>
            </a:r>
          </a:p>
        </p:txBody>
      </p:sp>
      <p:sp>
        <p:nvSpPr>
          <p:cNvPr id="7" name="Date Placeholder 6"/>
          <p:cNvSpPr>
            <a:spLocks noGrp="1"/>
          </p:cNvSpPr>
          <p:nvPr>
            <p:ph type="dt" sz="half" idx="10"/>
          </p:nvPr>
        </p:nvSpPr>
        <p:spPr>
          <a:xfrm>
            <a:off x="304800" y="6492875"/>
            <a:ext cx="1219200" cy="365125"/>
          </a:xfrm>
        </p:spPr>
        <p:txBody>
          <a:bodyPr/>
          <a:lstStyle/>
          <a:p>
            <a:fld id="{8DCABA35-33D9-4204-968E-AECFBE67E009}"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17</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E60BF148-5230-47C8-4365-C6A51C9A97E4}"/>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13E1AF06-BE66-2EE1-DB7D-B05CF9C287B2}"/>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0" name="Picture 9">
            <a:extLst>
              <a:ext uri="{FF2B5EF4-FFF2-40B4-BE49-F238E27FC236}">
                <a16:creationId xmlns="" xmlns:a16="http://schemas.microsoft.com/office/drawing/2014/main" id="{000D78F3-E8EB-CB0D-8C05-1CCD87F0EC76}"/>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009476" y="99923"/>
            <a:ext cx="5125048" cy="1127510"/>
          </a:xfrm>
          <a:prstGeom prst="rect">
            <a:avLst/>
          </a:prstGeom>
        </p:spPr>
      </p:pic>
      <p:sp>
        <p:nvSpPr>
          <p:cNvPr id="2" name="TextBox 1">
            <a:extLst>
              <a:ext uri="{FF2B5EF4-FFF2-40B4-BE49-F238E27FC236}">
                <a16:creationId xmlns="" xmlns:a16="http://schemas.microsoft.com/office/drawing/2014/main" id="{D6923391-0291-8F55-8B6F-FA07988D6889}"/>
              </a:ext>
            </a:extLst>
          </p:cNvPr>
          <p:cNvSpPr txBox="1"/>
          <p:nvPr/>
        </p:nvSpPr>
        <p:spPr>
          <a:xfrm>
            <a:off x="475450" y="2704169"/>
            <a:ext cx="8458200" cy="263341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Building visually appealing and interactive websites.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Developing responsive web designs that work well on a range of devices, including desktops, laptops, tablets, and smartphones.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Optimizing web pages for search engine ranking, accessibility, and performance.</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Developing web applications that allow users to perform simple tasks.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Maintaining and updating existing websites and web applications to ensure they remain relevant and effective.</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5400" y="1800798"/>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Conclusion and Future scope  </a:t>
            </a:r>
          </a:p>
        </p:txBody>
      </p:sp>
      <p:sp>
        <p:nvSpPr>
          <p:cNvPr id="7" name="Date Placeholder 6"/>
          <p:cNvSpPr>
            <a:spLocks noGrp="1"/>
          </p:cNvSpPr>
          <p:nvPr>
            <p:ph type="dt" sz="half" idx="10"/>
          </p:nvPr>
        </p:nvSpPr>
        <p:spPr>
          <a:xfrm>
            <a:off x="304800" y="6492875"/>
            <a:ext cx="1219200" cy="365125"/>
          </a:xfrm>
        </p:spPr>
        <p:txBody>
          <a:bodyPr/>
          <a:lstStyle/>
          <a:p>
            <a:fld id="{60356B21-9331-4771-A8D9-695B86005B9D}"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18</a:t>
            </a:fld>
            <a:endParaRPr lang="en-US" sz="1100" dirty="0">
              <a:solidFill>
                <a:schemeClr val="tx1">
                  <a:lumMod val="75000"/>
                  <a:lumOff val="25000"/>
                </a:schemeClr>
              </a:solidFill>
            </a:endParaRPr>
          </a:p>
        </p:txBody>
      </p:sp>
      <p:sp>
        <p:nvSpPr>
          <p:cNvPr id="10" name="Rectangle 9"/>
          <p:cNvSpPr/>
          <p:nvPr/>
        </p:nvSpPr>
        <p:spPr>
          <a:xfrm>
            <a:off x="614217" y="2502191"/>
            <a:ext cx="8077200"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Front-end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web development is the process of creating websites and web applications that can be accessed through the internet. </a:t>
            </a:r>
          </a:p>
          <a:p>
            <a:pPr marL="285750" indent="-285750">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Front-end web development has evolved over the years, and new technologies and frameworks are continually being introduced to improve the web development process.</a:t>
            </a:r>
          </a:p>
          <a:p>
            <a:pPr marL="285750" indent="-285750">
              <a:lnSpc>
                <a:spcPct val="15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Some of the most commonly used technologies and frameworks include HTML, CSS, JavaScript, Bootstrap. </a:t>
            </a:r>
          </a:p>
        </p:txBody>
      </p:sp>
      <p:pic>
        <p:nvPicPr>
          <p:cNvPr id="3" name="Picture 2">
            <a:extLst>
              <a:ext uri="{FF2B5EF4-FFF2-40B4-BE49-F238E27FC236}">
                <a16:creationId xmlns="" xmlns:a16="http://schemas.microsoft.com/office/drawing/2014/main" id="{C8AB4289-8960-A038-1E9F-7105372EF84D}"/>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E3D96796-5B41-969C-41A6-4845FE8A768F}"/>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1" name="Picture 10">
            <a:extLst>
              <a:ext uri="{FF2B5EF4-FFF2-40B4-BE49-F238E27FC236}">
                <a16:creationId xmlns="" xmlns:a16="http://schemas.microsoft.com/office/drawing/2014/main" id="{600B693A-32B2-BC90-8FD7-133AD5D1D237}"/>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28800" y="39832"/>
            <a:ext cx="5410200" cy="11902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819850"/>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 Future Scope  </a:t>
            </a:r>
          </a:p>
        </p:txBody>
      </p:sp>
      <p:sp>
        <p:nvSpPr>
          <p:cNvPr id="7" name="Date Placeholder 6"/>
          <p:cNvSpPr>
            <a:spLocks noGrp="1"/>
          </p:cNvSpPr>
          <p:nvPr>
            <p:ph type="dt" sz="half" idx="10"/>
          </p:nvPr>
        </p:nvSpPr>
        <p:spPr>
          <a:xfrm>
            <a:off x="304800" y="6492875"/>
            <a:ext cx="1219200" cy="365125"/>
          </a:xfrm>
        </p:spPr>
        <p:txBody>
          <a:bodyPr/>
          <a:lstStyle/>
          <a:p>
            <a:fld id="{E5219295-B7B2-4685-BCBC-9094689CECBE}"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19</a:t>
            </a:fld>
            <a:endParaRPr lang="en-US" sz="1100" dirty="0">
              <a:solidFill>
                <a:schemeClr val="tx1">
                  <a:lumMod val="75000"/>
                  <a:lumOff val="25000"/>
                </a:schemeClr>
              </a:solidFill>
            </a:endParaRPr>
          </a:p>
        </p:txBody>
      </p:sp>
      <p:sp>
        <p:nvSpPr>
          <p:cNvPr id="10" name="Rectangle 9"/>
          <p:cNvSpPr/>
          <p:nvPr/>
        </p:nvSpPr>
        <p:spPr>
          <a:xfrm>
            <a:off x="594398" y="2452982"/>
            <a:ext cx="8077200" cy="341632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Increased demand for responsive design: As more and more people access the internet through mobile devices, responsive design will become even more important. </a:t>
            </a:r>
          </a:p>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Adoption of new front-end frameworks: The front-end development community is constantly developing new frameworks and libraries to make the development process faster and more </a:t>
            </a:r>
            <a:r>
              <a:rPr lang="en-US" sz="1600" dirty="0" smtClean="0">
                <a:latin typeface="Times New Roman" panose="02020603050405020304" pitchFamily="18" charset="0"/>
                <a:cs typeface="Times New Roman" panose="02020603050405020304" pitchFamily="18" charset="0"/>
              </a:rPr>
              <a:t>efficient.</a:t>
            </a:r>
            <a:endParaRPr lang="en-US" sz="16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Greater emphasis on accessibility: Web accessibility is becoming increasingly important, and front-end developers will need to ensure that their web pages and applications are accessible to all users, including those with disabilities.</a:t>
            </a:r>
          </a:p>
          <a:p>
            <a:pPr marL="342900" indent="-342900" algn="just">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8AB4289-8960-A038-1E9F-7105372EF84D}"/>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E3D96796-5B41-969C-41A6-4845FE8A768F}"/>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11" name="Picture 10">
            <a:extLst>
              <a:ext uri="{FF2B5EF4-FFF2-40B4-BE49-F238E27FC236}">
                <a16:creationId xmlns="" xmlns:a16="http://schemas.microsoft.com/office/drawing/2014/main" id="{600B693A-32B2-BC90-8FD7-133AD5D1D237}"/>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28800" y="39832"/>
            <a:ext cx="5410200" cy="1190243"/>
          </a:xfrm>
          <a:prstGeom prst="rect">
            <a:avLst/>
          </a:prstGeom>
        </p:spPr>
      </p:pic>
    </p:spTree>
    <p:extLst>
      <p:ext uri="{BB962C8B-B14F-4D97-AF65-F5344CB8AC3E}">
        <p14:creationId xmlns="" xmlns:p14="http://schemas.microsoft.com/office/powerpoint/2010/main" val="233770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Contents</a:t>
            </a:r>
            <a:endParaRPr lang="en-US" sz="2400" b="1" dirty="0">
              <a:solidFill>
                <a:srgbClr val="C00000"/>
              </a:solidFill>
              <a:latin typeface="Bookman Old Style" pitchFamily="18" charset="0"/>
              <a:cs typeface="Arial" pitchFamily="34" charset="0"/>
            </a:endParaRPr>
          </a:p>
        </p:txBody>
      </p:sp>
      <p:sp>
        <p:nvSpPr>
          <p:cNvPr id="6" name="Content Placeholder 2"/>
          <p:cNvSpPr>
            <a:spLocks noGrp="1"/>
          </p:cNvSpPr>
          <p:nvPr>
            <p:ph idx="1"/>
          </p:nvPr>
        </p:nvSpPr>
        <p:spPr>
          <a:xfrm>
            <a:off x="381000" y="1981200"/>
            <a:ext cx="8628888" cy="4572000"/>
          </a:xfrm>
        </p:spPr>
        <p:txBody>
          <a:bodyPr>
            <a:normAutofit fontScale="70000" lnSpcReduction="20000"/>
          </a:bodyPr>
          <a:lstStyle/>
          <a:p>
            <a:pPr lvl="0"/>
            <a:endParaRPr lang="en-US"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Internship Certificate</a:t>
            </a:r>
          </a:p>
          <a:p>
            <a:pPr lvl="0"/>
            <a:r>
              <a:rPr lang="en-US" sz="2400" dirty="0">
                <a:latin typeface="Times New Roman" pitchFamily="18" charset="0"/>
                <a:cs typeface="Times New Roman" pitchFamily="18" charset="0"/>
              </a:rPr>
              <a:t>Introduction</a:t>
            </a:r>
          </a:p>
          <a:p>
            <a:pPr lvl="0"/>
            <a:r>
              <a:rPr lang="en-US" sz="2400" dirty="0">
                <a:latin typeface="Times New Roman" pitchFamily="18" charset="0"/>
                <a:cs typeface="Times New Roman" pitchFamily="18" charset="0"/>
              </a:rPr>
              <a:t>Company description</a:t>
            </a:r>
          </a:p>
          <a:p>
            <a:pPr lvl="3"/>
            <a:r>
              <a:rPr lang="en-US" dirty="0">
                <a:latin typeface="Times New Roman" panose="02020603050405020304" pitchFamily="18" charset="0"/>
                <a:cs typeface="Times New Roman" panose="02020603050405020304" pitchFamily="18" charset="0"/>
              </a:rPr>
              <a:t>Company profile</a:t>
            </a:r>
          </a:p>
          <a:p>
            <a:pPr lvl="3"/>
            <a:r>
              <a:rPr lang="en-US" dirty="0">
                <a:latin typeface="Times New Roman" panose="02020603050405020304" pitchFamily="18" charset="0"/>
                <a:cs typeface="Times New Roman" panose="02020603050405020304" pitchFamily="18" charset="0"/>
              </a:rPr>
              <a:t>About the company</a:t>
            </a:r>
            <a:r>
              <a:rPr lang="en-US" dirty="0"/>
              <a:t>.</a:t>
            </a:r>
          </a:p>
          <a:p>
            <a:r>
              <a:rPr lang="en-US" sz="2400" dirty="0">
                <a:latin typeface="Times New Roman" pitchFamily="18" charset="0"/>
                <a:cs typeface="Times New Roman" pitchFamily="18" charset="0"/>
              </a:rPr>
              <a:t>Task performed</a:t>
            </a:r>
            <a:endParaRPr lang="en-US" sz="5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Methodology</a:t>
            </a:r>
          </a:p>
          <a:p>
            <a:pPr lvl="3"/>
            <a:r>
              <a:rPr lang="en-US" sz="2400" dirty="0">
                <a:latin typeface="Times New Roman" pitchFamily="18" charset="0"/>
                <a:cs typeface="Times New Roman" pitchFamily="18" charset="0"/>
              </a:rPr>
              <a:t>Block diagram</a:t>
            </a:r>
          </a:p>
          <a:p>
            <a:pPr lvl="3"/>
            <a:r>
              <a:rPr lang="en-US" sz="2400" dirty="0">
                <a:latin typeface="Times New Roman" pitchFamily="18" charset="0"/>
                <a:cs typeface="Times New Roman" pitchFamily="18" charset="0"/>
              </a:rPr>
              <a:t>Software and Hardware Required</a:t>
            </a:r>
          </a:p>
          <a:p>
            <a:pPr lvl="0"/>
            <a:r>
              <a:rPr lang="en-US" sz="2400" dirty="0">
                <a:latin typeface="Times New Roman" pitchFamily="18" charset="0"/>
                <a:cs typeface="Times New Roman" pitchFamily="18" charset="0"/>
              </a:rPr>
              <a:t>Result </a:t>
            </a:r>
          </a:p>
          <a:p>
            <a:r>
              <a:rPr lang="en-US" sz="2400" dirty="0">
                <a:latin typeface="Times New Roman" pitchFamily="18" charset="0"/>
                <a:cs typeface="Times New Roman" pitchFamily="18" charset="0"/>
              </a:rPr>
              <a:t>Advantages &amp; Disadvantages</a:t>
            </a:r>
          </a:p>
          <a:p>
            <a:r>
              <a:rPr lang="en-US" sz="2400" dirty="0">
                <a:latin typeface="Times New Roman" pitchFamily="18" charset="0"/>
                <a:cs typeface="Times New Roman" pitchFamily="18" charset="0"/>
              </a:rPr>
              <a:t>Applications</a:t>
            </a:r>
          </a:p>
          <a:p>
            <a:r>
              <a:rPr lang="en-US" sz="2400" dirty="0">
                <a:latin typeface="Times New Roman" pitchFamily="18" charset="0"/>
                <a:cs typeface="Times New Roman" pitchFamily="18" charset="0"/>
              </a:rPr>
              <a:t>Conclusion and Future Scope </a:t>
            </a:r>
          </a:p>
          <a:p>
            <a:r>
              <a:rPr lang="en-US" sz="2400" dirty="0">
                <a:latin typeface="Times New Roman" pitchFamily="18" charset="0"/>
                <a:cs typeface="Times New Roman" pitchFamily="18" charset="0"/>
              </a:rPr>
              <a:t>Internship Discussion </a:t>
            </a:r>
          </a:p>
          <a:p>
            <a:pPr lvl="0"/>
            <a:r>
              <a:rPr lang="en-US" sz="2400" dirty="0">
                <a:latin typeface="Times New Roman" pitchFamily="18" charset="0"/>
                <a:cs typeface="Times New Roman" pitchFamily="18" charset="0"/>
              </a:rPr>
              <a:t> References</a:t>
            </a:r>
          </a:p>
          <a:p>
            <a:pPr>
              <a:lnSpc>
                <a:spcPct val="150000"/>
              </a:lnSpc>
              <a:buFont typeface="Wingdings" pitchFamily="2" charset="2"/>
              <a:buChar char="q"/>
            </a:pPr>
            <a:endParaRPr lang="en-IN" sz="2200" dirty="0">
              <a:latin typeface="Times New Roman" pitchFamily="18" charset="0"/>
              <a:cs typeface="Times New Roman" pitchFamily="18" charset="0"/>
            </a:endParaRPr>
          </a:p>
          <a:p>
            <a:pPr marL="420624" indent="-384048" algn="just">
              <a:buFont typeface="Wingdings" pitchFamily="2" charset="2"/>
              <a:buChar char="Ø"/>
              <a:defRPr/>
            </a:pPr>
            <a:endParaRPr lang="en-US" sz="2400" dirty="0">
              <a:ea typeface="Tahoma" pitchFamily="34" charset="0"/>
              <a:cs typeface="Times New Roman" pitchFamily="18" charset="0"/>
            </a:endParaRPr>
          </a:p>
          <a:p>
            <a:pPr>
              <a:buNone/>
            </a:pPr>
            <a:endParaRPr lang="en-US" dirty="0"/>
          </a:p>
        </p:txBody>
      </p:sp>
      <p:sp>
        <p:nvSpPr>
          <p:cNvPr id="7" name="Date Placeholder 6"/>
          <p:cNvSpPr>
            <a:spLocks noGrp="1"/>
          </p:cNvSpPr>
          <p:nvPr>
            <p:ph type="dt" sz="half" idx="10"/>
          </p:nvPr>
        </p:nvSpPr>
        <p:spPr>
          <a:xfrm>
            <a:off x="304800" y="6492875"/>
            <a:ext cx="1219200" cy="365125"/>
          </a:xfrm>
        </p:spPr>
        <p:txBody>
          <a:bodyPr/>
          <a:lstStyle/>
          <a:p>
            <a:fld id="{80737680-4009-4FAD-AB97-E1EE4CD062AF}"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2</a:t>
            </a:fld>
            <a:endParaRPr lang="en-US" sz="1100" dirty="0">
              <a:solidFill>
                <a:schemeClr val="tx1">
                  <a:lumMod val="75000"/>
                  <a:lumOff val="25000"/>
                </a:schemeClr>
              </a:solidFill>
            </a:endParaRPr>
          </a:p>
        </p:txBody>
      </p:sp>
      <p:sp>
        <p:nvSpPr>
          <p:cNvPr id="2" name="TextBox 1">
            <a:extLst>
              <a:ext uri="{FF2B5EF4-FFF2-40B4-BE49-F238E27FC236}">
                <a16:creationId xmlns="" xmlns:a16="http://schemas.microsoft.com/office/drawing/2014/main" id="{FCAEC4D1-97D3-C02A-1C68-E74CC6EDD0BC}"/>
              </a:ext>
            </a:extLst>
          </p:cNvPr>
          <p:cNvSpPr txBox="1"/>
          <p:nvPr/>
        </p:nvSpPr>
        <p:spPr>
          <a:xfrm>
            <a:off x="1139404" y="109734"/>
            <a:ext cx="6865192" cy="1246495"/>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3" name="Picture 2">
            <a:extLst>
              <a:ext uri="{FF2B5EF4-FFF2-40B4-BE49-F238E27FC236}">
                <a16:creationId xmlns="" xmlns:a16="http://schemas.microsoft.com/office/drawing/2014/main" id="{4E8B704F-3570-D273-1E58-195575128E4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73159" y="304800"/>
            <a:ext cx="882481" cy="882481"/>
          </a:xfrm>
          <a:prstGeom prst="rect">
            <a:avLst/>
          </a:prstGeom>
        </p:spPr>
      </p:pic>
      <p:pic>
        <p:nvPicPr>
          <p:cNvPr id="4" name="Picture 3">
            <a:extLst>
              <a:ext uri="{FF2B5EF4-FFF2-40B4-BE49-F238E27FC236}">
                <a16:creationId xmlns="" xmlns:a16="http://schemas.microsoft.com/office/drawing/2014/main" id="{900B510A-4AA3-1F2C-E6D6-8B2B73D2611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798192" y="304800"/>
            <a:ext cx="882481" cy="88248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304800" y="6492875"/>
            <a:ext cx="1219200" cy="365125"/>
          </a:xfrm>
        </p:spPr>
        <p:txBody>
          <a:bodyPr/>
          <a:lstStyle/>
          <a:p>
            <a:fld id="{CAE8D354-358B-4E96-BEEB-F2828DB2EC45}"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20</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EF078C54-989D-6638-A113-360F1A21F679}"/>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9819D8E9-71FC-66ED-5A6F-EE0BF394A784}"/>
              </a:ext>
            </a:extLst>
          </p:cNvPr>
          <p:cNvPicPr>
            <a:picLocks noChangeAspect="1"/>
          </p:cNvPicPr>
          <p:nvPr/>
        </p:nvPicPr>
        <p:blipFill>
          <a:blip r:embed="rId3"/>
          <a:stretch>
            <a:fillRect/>
          </a:stretch>
        </p:blipFill>
        <p:spPr>
          <a:xfrm>
            <a:off x="7787601" y="221680"/>
            <a:ext cx="883997" cy="883997"/>
          </a:xfrm>
          <a:prstGeom prst="rect">
            <a:avLst/>
          </a:prstGeom>
        </p:spPr>
      </p:pic>
      <p:sp>
        <p:nvSpPr>
          <p:cNvPr id="10" name="TextBox 9">
            <a:extLst>
              <a:ext uri="{FF2B5EF4-FFF2-40B4-BE49-F238E27FC236}">
                <a16:creationId xmlns="" xmlns:a16="http://schemas.microsoft.com/office/drawing/2014/main" id="{24C3860C-E6BB-9AEB-DACB-E80FAE07BB20}"/>
              </a:ext>
            </a:extLst>
          </p:cNvPr>
          <p:cNvSpPr txBox="1"/>
          <p:nvPr/>
        </p:nvSpPr>
        <p:spPr>
          <a:xfrm>
            <a:off x="2209800" y="1607921"/>
            <a:ext cx="4572000" cy="369332"/>
          </a:xfrm>
          <a:prstGeom prst="rect">
            <a:avLst/>
          </a:prstGeom>
          <a:noFill/>
        </p:spPr>
        <p:txBody>
          <a:bodyPr wrap="square">
            <a:spAutoFit/>
          </a:bodyPr>
          <a:lstStyle/>
          <a:p>
            <a:pPr algn="ctr"/>
            <a:r>
              <a:rPr lang="en-US" sz="1800" b="1" dirty="0">
                <a:solidFill>
                  <a:srgbClr val="C00000"/>
                </a:solidFill>
                <a:latin typeface="Times New Roman" pitchFamily="18" charset="0"/>
                <a:cs typeface="Times New Roman" pitchFamily="18" charset="0"/>
              </a:rPr>
              <a:t>Internship Discussion </a:t>
            </a:r>
          </a:p>
        </p:txBody>
      </p:sp>
      <p:sp>
        <p:nvSpPr>
          <p:cNvPr id="12" name="TextBox 11">
            <a:extLst>
              <a:ext uri="{FF2B5EF4-FFF2-40B4-BE49-F238E27FC236}">
                <a16:creationId xmlns="" xmlns:a16="http://schemas.microsoft.com/office/drawing/2014/main" id="{A9BF5B86-4743-FFBE-B788-11ECD8AE21BB}"/>
              </a:ext>
            </a:extLst>
          </p:cNvPr>
          <p:cNvSpPr txBox="1"/>
          <p:nvPr/>
        </p:nvSpPr>
        <p:spPr>
          <a:xfrm>
            <a:off x="609600" y="2104928"/>
            <a:ext cx="7467600" cy="3785652"/>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HTML: HTML (Hypertext Markup Language) is the standard markup language used to create web pages. </a:t>
            </a:r>
          </a:p>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CSS: CSS (Cascading Style Sheets) is used to style and format web pages. We learnt how to use CSS to control the layout, typography, and colors of web pages.</a:t>
            </a:r>
          </a:p>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JavaScript is a programming language used to create dynamic and interactive web </a:t>
            </a:r>
            <a:r>
              <a:rPr lang="en-US" sz="1600" dirty="0" smtClean="0">
                <a:latin typeface="Times New Roman" panose="02020603050405020304" pitchFamily="18" charset="0"/>
                <a:cs typeface="Times New Roman" panose="02020603050405020304" pitchFamily="18" charset="0"/>
              </a:rPr>
              <a:t>pages.</a:t>
            </a:r>
            <a:endParaRPr lang="en-US" sz="1600" dirty="0">
              <a:latin typeface="Times New Roman" panose="020206030504050203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Bootstrap: It is a popular front-end framework that makes it easy to create responsive and mobile-first web pages and applications.</a:t>
            </a:r>
          </a:p>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Responsive Design: Responsive design is a technique used to create web pages that adjust to different screen sizes and devices.</a:t>
            </a:r>
          </a:p>
        </p:txBody>
      </p:sp>
      <p:pic>
        <p:nvPicPr>
          <p:cNvPr id="6" name="Picture 5">
            <a:extLst>
              <a:ext uri="{FF2B5EF4-FFF2-40B4-BE49-F238E27FC236}">
                <a16:creationId xmlns="" xmlns:a16="http://schemas.microsoft.com/office/drawing/2014/main" id="{A05A8D57-5ED7-C5FE-2ACC-8B5D59AFBC5A}"/>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774733" y="49631"/>
            <a:ext cx="5582248" cy="12280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304800" y="6492875"/>
            <a:ext cx="1219200" cy="365125"/>
          </a:xfrm>
        </p:spPr>
        <p:txBody>
          <a:bodyPr/>
          <a:lstStyle/>
          <a:p>
            <a:fld id="{C3E6EDF8-A72E-407B-B95D-7D44514321C6}"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21</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EF078C54-989D-6638-A113-360F1A21F679}"/>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9819D8E9-71FC-66ED-5A6F-EE0BF394A784}"/>
              </a:ext>
            </a:extLst>
          </p:cNvPr>
          <p:cNvPicPr>
            <a:picLocks noChangeAspect="1"/>
          </p:cNvPicPr>
          <p:nvPr/>
        </p:nvPicPr>
        <p:blipFill>
          <a:blip r:embed="rId3"/>
          <a:stretch>
            <a:fillRect/>
          </a:stretch>
        </p:blipFill>
        <p:spPr>
          <a:xfrm>
            <a:off x="7787601" y="221680"/>
            <a:ext cx="883997" cy="883997"/>
          </a:xfrm>
          <a:prstGeom prst="rect">
            <a:avLst/>
          </a:prstGeom>
        </p:spPr>
      </p:pic>
      <p:sp>
        <p:nvSpPr>
          <p:cNvPr id="10" name="TextBox 9">
            <a:extLst>
              <a:ext uri="{FF2B5EF4-FFF2-40B4-BE49-F238E27FC236}">
                <a16:creationId xmlns="" xmlns:a16="http://schemas.microsoft.com/office/drawing/2014/main" id="{24C3860C-E6BB-9AEB-DACB-E80FAE07BB20}"/>
              </a:ext>
            </a:extLst>
          </p:cNvPr>
          <p:cNvSpPr txBox="1"/>
          <p:nvPr/>
        </p:nvSpPr>
        <p:spPr>
          <a:xfrm>
            <a:off x="2209800" y="1607921"/>
            <a:ext cx="4572000" cy="369332"/>
          </a:xfrm>
          <a:prstGeom prst="rect">
            <a:avLst/>
          </a:prstGeom>
          <a:noFill/>
        </p:spPr>
        <p:txBody>
          <a:bodyPr wrap="square">
            <a:spAutoFit/>
          </a:bodyPr>
          <a:lstStyle/>
          <a:p>
            <a:pPr algn="ctr"/>
            <a:r>
              <a:rPr lang="en-US" b="1" dirty="0">
                <a:solidFill>
                  <a:srgbClr val="C00000"/>
                </a:solidFill>
                <a:latin typeface="Times New Roman" pitchFamily="18" charset="0"/>
                <a:cs typeface="Times New Roman" pitchFamily="18" charset="0"/>
              </a:rPr>
              <a:t>Challenges Faced During the Internship</a:t>
            </a:r>
            <a:endParaRPr lang="en-US" sz="1800" b="1" dirty="0">
              <a:solidFill>
                <a:srgbClr val="C00000"/>
              </a:solidFill>
              <a:latin typeface="Times New Roman" pitchFamily="18" charset="0"/>
              <a:cs typeface="Times New Roman" pitchFamily="18" charset="0"/>
            </a:endParaRPr>
          </a:p>
        </p:txBody>
      </p:sp>
      <p:sp>
        <p:nvSpPr>
          <p:cNvPr id="12" name="TextBox 11">
            <a:extLst>
              <a:ext uri="{FF2B5EF4-FFF2-40B4-BE49-F238E27FC236}">
                <a16:creationId xmlns="" xmlns:a16="http://schemas.microsoft.com/office/drawing/2014/main" id="{A9BF5B86-4743-FFBE-B788-11ECD8AE21BB}"/>
              </a:ext>
            </a:extLst>
          </p:cNvPr>
          <p:cNvSpPr txBox="1"/>
          <p:nvPr/>
        </p:nvSpPr>
        <p:spPr>
          <a:xfrm>
            <a:off x="761999" y="2209800"/>
            <a:ext cx="7467600" cy="3046988"/>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biggest challenge faced in front-end designing is evaluation of end-user requirements and optimizing the design accordingly. </a:t>
            </a:r>
          </a:p>
          <a:p>
            <a:pPr marL="285750" lvl="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Browser </a:t>
            </a:r>
            <a:r>
              <a:rPr lang="en-US" sz="1600" dirty="0">
                <a:latin typeface="Times New Roman" panose="02020603050405020304" pitchFamily="18" charset="0"/>
                <a:cs typeface="Times New Roman" panose="02020603050405020304" pitchFamily="18" charset="0"/>
              </a:rPr>
              <a:t>Compatibility: Web pages and applications must work consistently across different browsers and devices. It can be challenging to ensure that web pages are compatible with all major browsers and devices.</a:t>
            </a:r>
          </a:p>
          <a:p>
            <a:pPr marL="285750" lvl="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Responsive Design: Responsive design is an essential aspect of front-end web development, and we must learn how to design and develop web pages that work well on different screen sizes and devices.</a:t>
            </a:r>
          </a:p>
        </p:txBody>
      </p:sp>
      <p:pic>
        <p:nvPicPr>
          <p:cNvPr id="6" name="Picture 5">
            <a:extLst>
              <a:ext uri="{FF2B5EF4-FFF2-40B4-BE49-F238E27FC236}">
                <a16:creationId xmlns="" xmlns:a16="http://schemas.microsoft.com/office/drawing/2014/main" id="{A05A8D57-5ED7-C5FE-2ACC-8B5D59AFBC5A}"/>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774733" y="49631"/>
            <a:ext cx="5582248" cy="1228094"/>
          </a:xfrm>
          <a:prstGeom prst="rect">
            <a:avLst/>
          </a:prstGeom>
        </p:spPr>
      </p:pic>
    </p:spTree>
    <p:extLst>
      <p:ext uri="{BB962C8B-B14F-4D97-AF65-F5344CB8AC3E}">
        <p14:creationId xmlns="" xmlns:p14="http://schemas.microsoft.com/office/powerpoint/2010/main" val="396340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304800" y="6492875"/>
            <a:ext cx="1219200" cy="365125"/>
          </a:xfrm>
        </p:spPr>
        <p:txBody>
          <a:bodyPr/>
          <a:lstStyle/>
          <a:p>
            <a:fld id="{049B8981-81DC-4C4E-B5F4-DC1CC6C62D82}"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22</a:t>
            </a:fld>
            <a:endParaRPr lang="en-US" sz="1100" dirty="0">
              <a:solidFill>
                <a:schemeClr val="tx1">
                  <a:lumMod val="75000"/>
                  <a:lumOff val="25000"/>
                </a:schemeClr>
              </a:solidFill>
            </a:endParaRPr>
          </a:p>
        </p:txBody>
      </p:sp>
      <p:sp>
        <p:nvSpPr>
          <p:cNvPr id="13" name="Rectangle 12"/>
          <p:cNvSpPr/>
          <p:nvPr/>
        </p:nvSpPr>
        <p:spPr>
          <a:xfrm>
            <a:off x="2168353" y="1362829"/>
            <a:ext cx="4807292" cy="580672"/>
          </a:xfrm>
          <a:prstGeom prst="rect">
            <a:avLst/>
          </a:prstGeom>
        </p:spPr>
        <p:txBody>
          <a:bodyPr wrap="square">
            <a:spAutoFit/>
          </a:bodyPr>
          <a:lstStyle/>
          <a:p>
            <a:pPr marL="365125" indent="-365125" algn="ctr">
              <a:lnSpc>
                <a:spcPct val="150000"/>
              </a:lnSpc>
            </a:pPr>
            <a:r>
              <a:rPr lang="en-US" sz="2400" b="1" dirty="0">
                <a:solidFill>
                  <a:srgbClr val="C00000"/>
                </a:solidFill>
                <a:latin typeface="Bookman Old Style" pitchFamily="18" charset="0"/>
                <a:ea typeface="PMingLiU"/>
                <a:cs typeface="Times New Roman" pitchFamily="18" charset="0"/>
              </a:rPr>
              <a:t>References </a:t>
            </a:r>
          </a:p>
        </p:txBody>
      </p:sp>
      <p:pic>
        <p:nvPicPr>
          <p:cNvPr id="3" name="Picture 2">
            <a:extLst>
              <a:ext uri="{FF2B5EF4-FFF2-40B4-BE49-F238E27FC236}">
                <a16:creationId xmlns="" xmlns:a16="http://schemas.microsoft.com/office/drawing/2014/main" id="{81428E48-3E18-AAC1-827A-4875162E7583}"/>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EA635626-A2D9-17A6-524B-345B1E5905C9}"/>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6" name="Picture 5">
            <a:extLst>
              <a:ext uri="{FF2B5EF4-FFF2-40B4-BE49-F238E27FC236}">
                <a16:creationId xmlns="" xmlns:a16="http://schemas.microsoft.com/office/drawing/2014/main" id="{7E26D459-1C58-D149-C82E-27A60FA8848A}"/>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76399" y="0"/>
            <a:ext cx="5791200" cy="1274063"/>
          </a:xfrm>
          <a:prstGeom prst="rect">
            <a:avLst/>
          </a:prstGeom>
        </p:spPr>
      </p:pic>
      <p:sp>
        <p:nvSpPr>
          <p:cNvPr id="5" name="TextBox 4">
            <a:extLst>
              <a:ext uri="{FF2B5EF4-FFF2-40B4-BE49-F238E27FC236}">
                <a16:creationId xmlns="" xmlns:a16="http://schemas.microsoft.com/office/drawing/2014/main" id="{FD53B100-E99B-BAAC-DB08-A2E85CAB1749}"/>
              </a:ext>
            </a:extLst>
          </p:cNvPr>
          <p:cNvSpPr txBox="1"/>
          <p:nvPr/>
        </p:nvSpPr>
        <p:spPr>
          <a:xfrm>
            <a:off x="304800" y="1936039"/>
            <a:ext cx="8366799" cy="4480073"/>
          </a:xfrm>
          <a:prstGeom prst="rect">
            <a:avLst/>
          </a:prstGeom>
          <a:noFill/>
        </p:spPr>
        <p:txBody>
          <a:bodyPr wrap="square" rtlCol="0">
            <a:spAutoFit/>
          </a:bodyPr>
          <a:lstStyle/>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C. Fu, "Exploration of Web front-end development technology and optimization direction[C]", International Conference on Electronics Network and Computer Engineering, 2016. </a:t>
            </a: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Y. Feng and N J. Chen, "Scheme of Mobile Web Front-end Display Based on MVVM Framework[J]", Computer &amp; Modernization, 2016. </a:t>
            </a: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W. S. Zhang and H. Chen, "The Research and Application of Web Front-end Based on MVCS Mode[J]", International Journal of Future Generation Communication &amp; Networking, vol. 8, no. 1, pp. 11-20, 2017.</a:t>
            </a: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B. M. Steyer and V. </a:t>
            </a:r>
            <a:r>
              <a:rPr lang="en-IN" sz="1600" dirty="0" err="1">
                <a:latin typeface="Times New Roman" panose="02020603050405020304" pitchFamily="18" charset="0"/>
                <a:cs typeface="Times New Roman" panose="02020603050405020304" pitchFamily="18" charset="0"/>
              </a:rPr>
              <a:t>Softic</a:t>
            </a:r>
            <a:r>
              <a:rPr lang="en-IN" sz="1600" dirty="0">
                <a:latin typeface="Times New Roman" panose="02020603050405020304" pitchFamily="18" charset="0"/>
                <a:cs typeface="Times New Roman" panose="02020603050405020304" pitchFamily="18" charset="0"/>
              </a:rPr>
              <a:t>, AngularJS: </a:t>
            </a:r>
            <a:r>
              <a:rPr lang="en-IN" sz="1600" dirty="0" err="1">
                <a:latin typeface="Times New Roman" panose="02020603050405020304" pitchFamily="18" charset="0"/>
                <a:cs typeface="Times New Roman" panose="02020603050405020304" pitchFamily="18" charset="0"/>
              </a:rPr>
              <a:t>Moderne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Webanwendungen</a:t>
            </a:r>
            <a:r>
              <a:rPr lang="en-IN" sz="1600" dirty="0">
                <a:latin typeface="Times New Roman" panose="02020603050405020304" pitchFamily="18" charset="0"/>
                <a:cs typeface="Times New Roman" panose="02020603050405020304" pitchFamily="18" charset="0"/>
              </a:rPr>
              <a:t> und Single Page Applications </a:t>
            </a:r>
            <a:r>
              <a:rPr lang="en-IN" sz="1600" dirty="0" err="1">
                <a:latin typeface="Times New Roman" panose="02020603050405020304" pitchFamily="18" charset="0"/>
                <a:cs typeface="Times New Roman" panose="02020603050405020304" pitchFamily="18" charset="0"/>
              </a:rPr>
              <a:t>mit</a:t>
            </a:r>
            <a:r>
              <a:rPr lang="en-IN" sz="1600" dirty="0">
                <a:latin typeface="Times New Roman" panose="02020603050405020304" pitchFamily="18" charset="0"/>
                <a:cs typeface="Times New Roman" panose="02020603050405020304" pitchFamily="18" charset="0"/>
              </a:rPr>
              <a:t> JavaScript[J], 2017.</a:t>
            </a: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S K. Patel, Developing Responsive Web Applications with AJAX and jQuery[J], 2018.</a:t>
            </a: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S. Murugesan, Y. Deshpande, S. Hansen et al., Web Engineering: a New Discipline for Development of Web-Based Systems[J], 2018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304800" y="6492875"/>
            <a:ext cx="1219200" cy="365125"/>
          </a:xfrm>
        </p:spPr>
        <p:txBody>
          <a:bodyPr/>
          <a:lstStyle/>
          <a:p>
            <a:fld id="{96F3DA56-E888-4248-A5AD-31E334A933C2}"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537324"/>
            <a:ext cx="5791200" cy="365125"/>
          </a:xfrm>
        </p:spPr>
        <p:txBody>
          <a:bodyPr/>
          <a:lstStyle/>
          <a:p>
            <a:pPr algn="ctr"/>
            <a:r>
              <a:rPr lang="en-US" sz="1100" dirty="0">
                <a:solidFill>
                  <a:schemeClr val="tx1">
                    <a:lumMod val="75000"/>
                    <a:lumOff val="25000"/>
                  </a:schemeClr>
                </a:solidFill>
              </a:rPr>
              <a:t>Front-End Web Development</a:t>
            </a: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23</a:t>
            </a:fld>
            <a:endParaRPr lang="en-US" sz="1100" dirty="0">
              <a:solidFill>
                <a:schemeClr val="tx1">
                  <a:lumMod val="75000"/>
                  <a:lumOff val="25000"/>
                </a:schemeClr>
              </a:solidFill>
            </a:endParaRPr>
          </a:p>
        </p:txBody>
      </p:sp>
      <p:pic>
        <p:nvPicPr>
          <p:cNvPr id="3" name="Picture 2">
            <a:extLst>
              <a:ext uri="{FF2B5EF4-FFF2-40B4-BE49-F238E27FC236}">
                <a16:creationId xmlns="" xmlns:a16="http://schemas.microsoft.com/office/drawing/2014/main" id="{81428E48-3E18-AAC1-827A-4875162E7583}"/>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EA635626-A2D9-17A6-524B-345B1E5905C9}"/>
              </a:ext>
            </a:extLst>
          </p:cNvPr>
          <p:cNvPicPr>
            <a:picLocks noChangeAspect="1"/>
          </p:cNvPicPr>
          <p:nvPr/>
        </p:nvPicPr>
        <p:blipFill>
          <a:blip r:embed="rId3"/>
          <a:stretch>
            <a:fillRect/>
          </a:stretch>
        </p:blipFill>
        <p:spPr>
          <a:xfrm>
            <a:off x="7787601" y="221680"/>
            <a:ext cx="883997" cy="883997"/>
          </a:xfrm>
          <a:prstGeom prst="rect">
            <a:avLst/>
          </a:prstGeom>
        </p:spPr>
      </p:pic>
      <p:pic>
        <p:nvPicPr>
          <p:cNvPr id="6" name="Picture 5">
            <a:extLst>
              <a:ext uri="{FF2B5EF4-FFF2-40B4-BE49-F238E27FC236}">
                <a16:creationId xmlns="" xmlns:a16="http://schemas.microsoft.com/office/drawing/2014/main" id="{7E26D459-1C58-D149-C82E-27A60FA8848A}"/>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76399" y="0"/>
            <a:ext cx="5791200" cy="1274063"/>
          </a:xfrm>
          <a:prstGeom prst="rect">
            <a:avLst/>
          </a:prstGeom>
        </p:spPr>
      </p:pic>
      <p:pic>
        <p:nvPicPr>
          <p:cNvPr id="5" name="Picture 4">
            <a:extLst>
              <a:ext uri="{FF2B5EF4-FFF2-40B4-BE49-F238E27FC236}">
                <a16:creationId xmlns="" xmlns:a16="http://schemas.microsoft.com/office/drawing/2014/main" id="{40FEAECB-7836-5487-5B33-A5A36E1D776D}"/>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676399" y="1778299"/>
            <a:ext cx="5962650" cy="4219575"/>
          </a:xfrm>
          <a:prstGeom prst="rect">
            <a:avLst/>
          </a:prstGeom>
        </p:spPr>
      </p:pic>
    </p:spTree>
    <p:extLst>
      <p:ext uri="{BB962C8B-B14F-4D97-AF65-F5344CB8AC3E}">
        <p14:creationId xmlns="" xmlns:p14="http://schemas.microsoft.com/office/powerpoint/2010/main" val="157173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6175" y="1477138"/>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Internship Certificate</a:t>
            </a:r>
          </a:p>
        </p:txBody>
      </p:sp>
      <p:sp>
        <p:nvSpPr>
          <p:cNvPr id="7" name="Date Placeholder 6"/>
          <p:cNvSpPr>
            <a:spLocks noGrp="1"/>
          </p:cNvSpPr>
          <p:nvPr>
            <p:ph type="dt" sz="half" idx="10"/>
          </p:nvPr>
        </p:nvSpPr>
        <p:spPr>
          <a:xfrm>
            <a:off x="304800" y="6492875"/>
            <a:ext cx="1219200" cy="365125"/>
          </a:xfrm>
        </p:spPr>
        <p:txBody>
          <a:bodyPr/>
          <a:lstStyle/>
          <a:p>
            <a:fld id="{818E87FA-1256-4784-8592-9C651982D44B}"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b="1">
                <a:solidFill>
                  <a:schemeClr val="tx1">
                    <a:lumMod val="75000"/>
                    <a:lumOff val="25000"/>
                  </a:schemeClr>
                </a:solidFill>
              </a:rPr>
              <a:t>Front-End Web Development</a:t>
            </a:r>
            <a:endParaRPr lang="en-US" sz="1100" b="1"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3</a:t>
            </a:fld>
            <a:endParaRPr lang="en-US" sz="1100" dirty="0">
              <a:solidFill>
                <a:schemeClr val="tx1">
                  <a:lumMod val="75000"/>
                  <a:lumOff val="25000"/>
                </a:schemeClr>
              </a:solidFill>
            </a:endParaRPr>
          </a:p>
        </p:txBody>
      </p:sp>
      <p:sp>
        <p:nvSpPr>
          <p:cNvPr id="2" name="TextBox 1">
            <a:extLst>
              <a:ext uri="{FF2B5EF4-FFF2-40B4-BE49-F238E27FC236}">
                <a16:creationId xmlns="" xmlns:a16="http://schemas.microsoft.com/office/drawing/2014/main" id="{60FE89AE-97B5-9BB5-F4AE-B3921DC6A0C3}"/>
              </a:ext>
            </a:extLst>
          </p:cNvPr>
          <p:cNvSpPr txBox="1"/>
          <p:nvPr/>
        </p:nvSpPr>
        <p:spPr>
          <a:xfrm>
            <a:off x="1139404" y="109734"/>
            <a:ext cx="6865192" cy="1246495"/>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3" name="Picture 2">
            <a:extLst>
              <a:ext uri="{FF2B5EF4-FFF2-40B4-BE49-F238E27FC236}">
                <a16:creationId xmlns="" xmlns:a16="http://schemas.microsoft.com/office/drawing/2014/main" id="{25E13C81-AE1E-988F-F89E-8D9CCA4BAFD8}"/>
              </a:ext>
            </a:extLst>
          </p:cNvPr>
          <p:cNvPicPr>
            <a:picLocks noChangeAspect="1"/>
          </p:cNvPicPr>
          <p:nvPr/>
        </p:nvPicPr>
        <p:blipFill>
          <a:blip r:embed="rId2"/>
          <a:stretch>
            <a:fillRect/>
          </a:stretch>
        </p:blipFill>
        <p:spPr>
          <a:xfrm>
            <a:off x="475450" y="238337"/>
            <a:ext cx="877900" cy="883997"/>
          </a:xfrm>
          <a:prstGeom prst="rect">
            <a:avLst/>
          </a:prstGeom>
        </p:spPr>
      </p:pic>
      <p:pic>
        <p:nvPicPr>
          <p:cNvPr id="4" name="Picture 3">
            <a:extLst>
              <a:ext uri="{FF2B5EF4-FFF2-40B4-BE49-F238E27FC236}">
                <a16:creationId xmlns="" xmlns:a16="http://schemas.microsoft.com/office/drawing/2014/main" id="{69023F3E-F026-6856-F64D-09B00069C91E}"/>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798192" y="304800"/>
            <a:ext cx="882481" cy="882481"/>
          </a:xfrm>
          <a:prstGeom prst="rect">
            <a:avLst/>
          </a:prstGeom>
        </p:spPr>
      </p:pic>
      <p:pic>
        <p:nvPicPr>
          <p:cNvPr id="12" name="Picture 2" descr="D:\downloads\Vivek_page-0001.jpg"/>
          <p:cNvPicPr>
            <a:picLocks noGrp="1" noChangeAspect="1" noChangeArrowheads="1"/>
          </p:cNvPicPr>
          <p:nvPr>
            <p:ph sz="quarter" idx="1"/>
          </p:nvPr>
        </p:nvPicPr>
        <p:blipFill>
          <a:blip r:embed="rId4" cstate="print"/>
          <a:srcRect/>
          <a:stretch>
            <a:fillRect/>
          </a:stretch>
        </p:blipFill>
        <p:spPr bwMode="auto">
          <a:xfrm>
            <a:off x="2928926" y="1928802"/>
            <a:ext cx="3474027" cy="464347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764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Introduction</a:t>
            </a:r>
          </a:p>
        </p:txBody>
      </p:sp>
      <p:sp>
        <p:nvSpPr>
          <p:cNvPr id="6" name="Content Placeholder 2"/>
          <p:cNvSpPr>
            <a:spLocks noGrp="1"/>
          </p:cNvSpPr>
          <p:nvPr>
            <p:ph idx="1"/>
          </p:nvPr>
        </p:nvSpPr>
        <p:spPr>
          <a:xfrm>
            <a:off x="381000" y="2362200"/>
            <a:ext cx="8628888" cy="3581400"/>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Front-end web development is the process of creating webpages and applications that are interactive and visually appealing</a:t>
            </a:r>
            <a:r>
              <a:rPr lang="en-US" sz="1800" dirty="0" smtClean="0">
                <a:latin typeface="Times New Roman" panose="02020603050405020304" pitchFamily="18" charset="0"/>
                <a:cs typeface="Times New Roman" panose="02020603050405020304" pitchFamily="18" charset="0"/>
              </a:rPr>
              <a:t>. </a:t>
            </a:r>
          </a:p>
          <a:p>
            <a:pPr algn="just">
              <a:lnSpc>
                <a:spcPct val="150000"/>
              </a:lnSpc>
            </a:pPr>
            <a:r>
              <a:rPr lang="en-US" sz="1800" dirty="0" smtClean="0">
                <a:latin typeface="Times New Roman" panose="02020603050405020304" pitchFamily="18" charset="0"/>
                <a:cs typeface="Times New Roman" panose="02020603050405020304" pitchFamily="18" charset="0"/>
              </a:rPr>
              <a:t>It involves creating the user interface, developing the user experience, and coding the web pages and applications. Front-end developers use HTML, CSS, and JavaScript to build beautiful, interactive websites and applications.</a:t>
            </a:r>
            <a:endParaRPr lang="en-US" sz="1800" dirty="0">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a:xfrm>
            <a:off x="304800" y="6492875"/>
            <a:ext cx="1219200" cy="365125"/>
          </a:xfrm>
        </p:spPr>
        <p:txBody>
          <a:bodyPr/>
          <a:lstStyle/>
          <a:p>
            <a:fld id="{94564BFA-5F81-4A04-BC4D-9F347D332F3D}"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b="1">
                <a:solidFill>
                  <a:schemeClr val="tx1">
                    <a:lumMod val="75000"/>
                    <a:lumOff val="25000"/>
                  </a:schemeClr>
                </a:solidFill>
              </a:rPr>
              <a:t>Front-End Web Development</a:t>
            </a:r>
            <a:endParaRPr lang="en-US" sz="1100" b="1"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4</a:t>
            </a:fld>
            <a:endParaRPr lang="en-US" sz="1100" dirty="0">
              <a:solidFill>
                <a:schemeClr val="tx1">
                  <a:lumMod val="75000"/>
                  <a:lumOff val="25000"/>
                </a:schemeClr>
              </a:solidFill>
            </a:endParaRPr>
          </a:p>
        </p:txBody>
      </p:sp>
      <p:sp>
        <p:nvSpPr>
          <p:cNvPr id="2" name="TextBox 1">
            <a:extLst>
              <a:ext uri="{FF2B5EF4-FFF2-40B4-BE49-F238E27FC236}">
                <a16:creationId xmlns="" xmlns:a16="http://schemas.microsoft.com/office/drawing/2014/main" id="{54DBC403-AB4E-CBAD-DE8E-33E866ADB5CF}"/>
              </a:ext>
            </a:extLst>
          </p:cNvPr>
          <p:cNvSpPr txBox="1"/>
          <p:nvPr/>
        </p:nvSpPr>
        <p:spPr>
          <a:xfrm>
            <a:off x="1139404" y="57086"/>
            <a:ext cx="6865192" cy="1246495"/>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3" name="Picture 2">
            <a:extLst>
              <a:ext uri="{FF2B5EF4-FFF2-40B4-BE49-F238E27FC236}">
                <a16:creationId xmlns="" xmlns:a16="http://schemas.microsoft.com/office/drawing/2014/main" id="{83A44B8C-7BDC-BECE-860C-EF2F4813744D}"/>
              </a:ext>
            </a:extLst>
          </p:cNvPr>
          <p:cNvPicPr>
            <a:picLocks noChangeAspect="1"/>
          </p:cNvPicPr>
          <p:nvPr/>
        </p:nvPicPr>
        <p:blipFill>
          <a:blip r:embed="rId2"/>
          <a:stretch>
            <a:fillRect/>
          </a:stretch>
        </p:blipFill>
        <p:spPr>
          <a:xfrm>
            <a:off x="475450" y="238337"/>
            <a:ext cx="877900" cy="883997"/>
          </a:xfrm>
          <a:prstGeom prst="rect">
            <a:avLst/>
          </a:prstGeom>
        </p:spPr>
      </p:pic>
      <p:pic>
        <p:nvPicPr>
          <p:cNvPr id="4" name="Picture 3">
            <a:extLst>
              <a:ext uri="{FF2B5EF4-FFF2-40B4-BE49-F238E27FC236}">
                <a16:creationId xmlns="" xmlns:a16="http://schemas.microsoft.com/office/drawing/2014/main" id="{88117519-BB7D-A9D8-2E38-E7C4C93D9E35}"/>
              </a:ext>
            </a:extLst>
          </p:cNvPr>
          <p:cNvPicPr>
            <a:picLocks noChangeAspect="1"/>
          </p:cNvPicPr>
          <p:nvPr/>
        </p:nvPicPr>
        <p:blipFill>
          <a:blip r:embed="rId3"/>
          <a:stretch>
            <a:fillRect/>
          </a:stretch>
        </p:blipFill>
        <p:spPr>
          <a:xfrm>
            <a:off x="7796843" y="238336"/>
            <a:ext cx="883997" cy="88399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Company description</a:t>
            </a:r>
          </a:p>
        </p:txBody>
      </p:sp>
      <p:sp>
        <p:nvSpPr>
          <p:cNvPr id="7" name="Date Placeholder 6"/>
          <p:cNvSpPr>
            <a:spLocks noGrp="1"/>
          </p:cNvSpPr>
          <p:nvPr>
            <p:ph type="dt" sz="half" idx="10"/>
          </p:nvPr>
        </p:nvSpPr>
        <p:spPr>
          <a:xfrm>
            <a:off x="304800" y="6492875"/>
            <a:ext cx="1219200" cy="365125"/>
          </a:xfrm>
        </p:spPr>
        <p:txBody>
          <a:bodyPr/>
          <a:lstStyle/>
          <a:p>
            <a:fld id="{22B7248C-7506-425D-91DD-AB7D4D56B373}"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5</a:t>
            </a:fld>
            <a:endParaRPr lang="en-US" sz="1100" dirty="0">
              <a:solidFill>
                <a:schemeClr val="tx1">
                  <a:lumMod val="75000"/>
                  <a:lumOff val="25000"/>
                </a:schemeClr>
              </a:solidFill>
            </a:endParaRPr>
          </a:p>
        </p:txBody>
      </p:sp>
      <p:sp>
        <p:nvSpPr>
          <p:cNvPr id="12" name="Rectangle 11"/>
          <p:cNvSpPr/>
          <p:nvPr/>
        </p:nvSpPr>
        <p:spPr>
          <a:xfrm>
            <a:off x="304800" y="2133600"/>
            <a:ext cx="8686800" cy="3194721"/>
          </a:xfrm>
          <a:prstGeom prst="rect">
            <a:avLst/>
          </a:prstGeom>
        </p:spPr>
        <p:txBody>
          <a:bodyPr wrap="square">
            <a:spAutoFit/>
          </a:bodyPr>
          <a:lstStyle/>
          <a:p>
            <a:pPr marL="457200" indent="-457200" algn="just">
              <a:lnSpc>
                <a:spcPct val="140000"/>
              </a:lnSpc>
            </a:pPr>
            <a:r>
              <a:rPr lang="en-US" sz="1600" dirty="0">
                <a:latin typeface="Times New Roman" pitchFamily="18" charset="0"/>
                <a:cs typeface="Times New Roman" pitchFamily="18" charset="0"/>
              </a:rPr>
              <a:t>Company Name        :    </a:t>
            </a:r>
            <a:r>
              <a:rPr lang="en-US" sz="1600" dirty="0" err="1" smtClean="0">
                <a:latin typeface="Times New Roman" pitchFamily="18" charset="0"/>
                <a:cs typeface="Times New Roman" pitchFamily="18" charset="0"/>
              </a:rPr>
              <a:t>Hamdan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InfoCom</a:t>
            </a:r>
            <a:endParaRPr lang="en-US" sz="1600" dirty="0">
              <a:latin typeface="Times New Roman" pitchFamily="18" charset="0"/>
              <a:cs typeface="Times New Roman" pitchFamily="18" charset="0"/>
            </a:endParaRPr>
          </a:p>
          <a:p>
            <a:pPr marL="457200" indent="-457200" algn="just">
              <a:lnSpc>
                <a:spcPct val="140000"/>
              </a:lnSpc>
            </a:pPr>
            <a:r>
              <a:rPr lang="en-US" sz="1600" dirty="0">
                <a:latin typeface="Times New Roman" pitchFamily="18" charset="0"/>
                <a:cs typeface="Times New Roman" pitchFamily="18" charset="0"/>
              </a:rPr>
              <a:t>Founder &amp; CEO        :    </a:t>
            </a:r>
            <a:r>
              <a:rPr lang="en-US" sz="1600" dirty="0" err="1">
                <a:latin typeface="Times New Roman" pitchFamily="18" charset="0"/>
                <a:cs typeface="Times New Roman" pitchFamily="18" charset="0"/>
              </a:rPr>
              <a:t>Mr.Mujahid</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Gokak</a:t>
            </a:r>
            <a:endParaRPr lang="en-US" sz="1600" dirty="0">
              <a:latin typeface="Times New Roman" pitchFamily="18" charset="0"/>
              <a:cs typeface="Times New Roman" pitchFamily="18" charset="0"/>
            </a:endParaRPr>
          </a:p>
          <a:p>
            <a:pPr marL="457200" indent="-457200" algn="just">
              <a:lnSpc>
                <a:spcPct val="140000"/>
              </a:lnSpc>
            </a:pPr>
            <a:r>
              <a:rPr lang="en-US" sz="1600" dirty="0" err="1" smtClean="0">
                <a:latin typeface="Times New Roman" pitchFamily="18" charset="0"/>
                <a:cs typeface="Times New Roman" pitchFamily="18" charset="0"/>
              </a:rPr>
              <a:t>Hamdan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InfoCom</a:t>
            </a:r>
            <a:r>
              <a:rPr lang="en-US" sz="1600" dirty="0" smtClean="0">
                <a:latin typeface="Times New Roman" pitchFamily="18" charset="0"/>
                <a:cs typeface="Times New Roman" pitchFamily="18" charset="0"/>
              </a:rPr>
              <a:t> is </a:t>
            </a:r>
            <a:r>
              <a:rPr lang="en-US" sz="1600" dirty="0">
                <a:latin typeface="Times New Roman" pitchFamily="18" charset="0"/>
                <a:cs typeface="Times New Roman" pitchFamily="18" charset="0"/>
              </a:rPr>
              <a:t>a Software Startup </a:t>
            </a:r>
            <a:r>
              <a:rPr lang="en-US" sz="1600" dirty="0" smtClean="0">
                <a:latin typeface="Times New Roman" pitchFamily="18" charset="0"/>
                <a:cs typeface="Times New Roman" pitchFamily="18" charset="0"/>
              </a:rPr>
              <a:t>company</a:t>
            </a:r>
          </a:p>
          <a:p>
            <a:pPr marL="457200" indent="-457200" algn="just">
              <a:lnSpc>
                <a:spcPct val="140000"/>
              </a:lnSpc>
            </a:pPr>
            <a:r>
              <a:rPr lang="en-IN" sz="1600" dirty="0" smtClean="0">
                <a:latin typeface="Times New Roman" pitchFamily="18" charset="0"/>
                <a:cs typeface="Times New Roman" pitchFamily="18" charset="0"/>
              </a:rPr>
              <a:t>Services </a:t>
            </a:r>
          </a:p>
          <a:p>
            <a:pPr marL="809625" indent="-9525" algn="just">
              <a:lnSpc>
                <a:spcPct val="140000"/>
              </a:lnSpc>
              <a:buFont typeface="Arial" pitchFamily="34" charset="0"/>
              <a:buChar char="•"/>
            </a:pPr>
            <a:r>
              <a:rPr lang="en-IN" sz="1600" dirty="0" smtClean="0">
                <a:latin typeface="Times New Roman" pitchFamily="18" charset="0"/>
                <a:cs typeface="Times New Roman" pitchFamily="18" charset="0"/>
              </a:rPr>
              <a:t>	</a:t>
            </a:r>
            <a:r>
              <a:rPr lang="en-IN" sz="1600" dirty="0" smtClean="0">
                <a:latin typeface="Times New Roman" pitchFamily="18" charset="0"/>
                <a:cs typeface="Times New Roman" pitchFamily="18" charset="0"/>
              </a:rPr>
              <a:t>Take contracts to build websites for companies</a:t>
            </a:r>
          </a:p>
          <a:p>
            <a:pPr marL="809625" indent="-9525" algn="just">
              <a:lnSpc>
                <a:spcPct val="140000"/>
              </a:lnSpc>
              <a:buFont typeface="Arial" pitchFamily="34" charset="0"/>
              <a:buChar char="•"/>
            </a:pPr>
            <a:r>
              <a:rPr lang="en-IN" sz="1600" dirty="0" smtClean="0">
                <a:latin typeface="Times New Roman" pitchFamily="18" charset="0"/>
                <a:cs typeface="Times New Roman" pitchFamily="18" charset="0"/>
              </a:rPr>
              <a:t>	</a:t>
            </a:r>
            <a:r>
              <a:rPr lang="en-IN" sz="1600" dirty="0" smtClean="0">
                <a:latin typeface="Times New Roman" pitchFamily="18" charset="0"/>
                <a:cs typeface="Times New Roman" pitchFamily="18" charset="0"/>
              </a:rPr>
              <a:t>Provides Internship for students with real time projects</a:t>
            </a:r>
          </a:p>
          <a:p>
            <a:pPr marL="457200" indent="-457200" algn="just">
              <a:lnSpc>
                <a:spcPct val="140000"/>
              </a:lnSpc>
            </a:pPr>
            <a:r>
              <a:rPr lang="en-IN" sz="1600" dirty="0" smtClean="0">
                <a:latin typeface="Times New Roman" pitchFamily="18" charset="0"/>
                <a:cs typeface="Times New Roman" pitchFamily="18" charset="0"/>
              </a:rPr>
              <a:t>Clients</a:t>
            </a:r>
          </a:p>
          <a:p>
            <a:pPr marL="809625" indent="-9525" algn="just">
              <a:lnSpc>
                <a:spcPct val="140000"/>
              </a:lnSpc>
              <a:buFont typeface="Arial" pitchFamily="34" charset="0"/>
              <a:buChar char="•"/>
            </a:pP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Venugram</a:t>
            </a:r>
            <a:r>
              <a:rPr lang="en-IN" sz="1600" dirty="0" smtClean="0">
                <a:latin typeface="Times New Roman" pitchFamily="18" charset="0"/>
                <a:cs typeface="Times New Roman" pitchFamily="18" charset="0"/>
              </a:rPr>
              <a:t> Educational Institution</a:t>
            </a:r>
          </a:p>
          <a:p>
            <a:pPr marL="457200" indent="-457200" algn="just">
              <a:lnSpc>
                <a:spcPct val="140000"/>
              </a:lnSpc>
            </a:pPr>
            <a:endParaRPr lang="en-IN" sz="1600" dirty="0" smtClean="0">
              <a:latin typeface="Times New Roman" pitchFamily="18" charset="0"/>
              <a:cs typeface="Times New Roman" pitchFamily="18" charset="0"/>
            </a:endParaRPr>
          </a:p>
        </p:txBody>
      </p:sp>
      <p:sp>
        <p:nvSpPr>
          <p:cNvPr id="2" name="TextBox 1">
            <a:extLst>
              <a:ext uri="{FF2B5EF4-FFF2-40B4-BE49-F238E27FC236}">
                <a16:creationId xmlns="" xmlns:a16="http://schemas.microsoft.com/office/drawing/2014/main" id="{B1FDFFEF-669D-B92D-EEC1-0B77EAD4DDD2}"/>
              </a:ext>
            </a:extLst>
          </p:cNvPr>
          <p:cNvSpPr txBox="1"/>
          <p:nvPr/>
        </p:nvSpPr>
        <p:spPr>
          <a:xfrm>
            <a:off x="1139404" y="109734"/>
            <a:ext cx="6865192" cy="1246495"/>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3" name="Picture 2">
            <a:extLst>
              <a:ext uri="{FF2B5EF4-FFF2-40B4-BE49-F238E27FC236}">
                <a16:creationId xmlns="" xmlns:a16="http://schemas.microsoft.com/office/drawing/2014/main" id="{668C4C7C-3E1C-9999-35E6-614CF12C65EA}"/>
              </a:ext>
            </a:extLst>
          </p:cNvPr>
          <p:cNvPicPr>
            <a:picLocks noChangeAspect="1"/>
          </p:cNvPicPr>
          <p:nvPr/>
        </p:nvPicPr>
        <p:blipFill>
          <a:blip r:embed="rId2"/>
          <a:stretch>
            <a:fillRect/>
          </a:stretch>
        </p:blipFill>
        <p:spPr>
          <a:xfrm>
            <a:off x="475450" y="150296"/>
            <a:ext cx="877900" cy="883997"/>
          </a:xfrm>
          <a:prstGeom prst="rect">
            <a:avLst/>
          </a:prstGeom>
        </p:spPr>
      </p:pic>
      <p:pic>
        <p:nvPicPr>
          <p:cNvPr id="4" name="Picture 3">
            <a:extLst>
              <a:ext uri="{FF2B5EF4-FFF2-40B4-BE49-F238E27FC236}">
                <a16:creationId xmlns="" xmlns:a16="http://schemas.microsoft.com/office/drawing/2014/main" id="{7AAEB788-3653-9C8D-953B-BB75A34CB465}"/>
              </a:ext>
            </a:extLst>
          </p:cNvPr>
          <p:cNvPicPr>
            <a:picLocks noChangeAspect="1"/>
          </p:cNvPicPr>
          <p:nvPr/>
        </p:nvPicPr>
        <p:blipFill>
          <a:blip r:embed="rId3"/>
          <a:stretch>
            <a:fillRect/>
          </a:stretch>
        </p:blipFill>
        <p:spPr>
          <a:xfrm>
            <a:off x="7702022" y="230963"/>
            <a:ext cx="883997" cy="88399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9516" y="1433012"/>
            <a:ext cx="9144000" cy="461665"/>
          </a:xfrm>
          <a:prstGeom prst="rect">
            <a:avLst/>
          </a:prstGeom>
        </p:spPr>
        <p:txBody>
          <a:bodyPr wrap="square">
            <a:spAutoFit/>
          </a:bodyPr>
          <a:lstStyle/>
          <a:p>
            <a:pPr algn="ctr"/>
            <a:r>
              <a:rPr lang="en-US" sz="2400" b="1" dirty="0">
                <a:solidFill>
                  <a:srgbClr val="C00000"/>
                </a:solidFill>
                <a:latin typeface="Times New Roman" pitchFamily="18" charset="0"/>
                <a:cs typeface="Times New Roman" pitchFamily="18" charset="0"/>
              </a:rPr>
              <a:t>Task performed</a:t>
            </a:r>
            <a:endParaRPr lang="en-US" sz="5400" b="1" dirty="0">
              <a:solidFill>
                <a:srgbClr val="C00000"/>
              </a:solidFill>
              <a:latin typeface="Times New Roman" pitchFamily="18" charset="0"/>
              <a:cs typeface="Times New Roman" pitchFamily="18" charset="0"/>
            </a:endParaRPr>
          </a:p>
        </p:txBody>
      </p:sp>
      <p:sp>
        <p:nvSpPr>
          <p:cNvPr id="7" name="Date Placeholder 6"/>
          <p:cNvSpPr>
            <a:spLocks noGrp="1"/>
          </p:cNvSpPr>
          <p:nvPr>
            <p:ph type="dt" sz="half" idx="10"/>
          </p:nvPr>
        </p:nvSpPr>
        <p:spPr>
          <a:xfrm>
            <a:off x="304800" y="6492875"/>
            <a:ext cx="1219200" cy="365125"/>
          </a:xfrm>
        </p:spPr>
        <p:txBody>
          <a:bodyPr/>
          <a:lstStyle/>
          <a:p>
            <a:fld id="{CF520829-6E0F-4AF8-8FD6-44775875A2DE}"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6</a:t>
            </a:fld>
            <a:endParaRPr lang="en-US" sz="1100" dirty="0">
              <a:solidFill>
                <a:schemeClr val="tx1">
                  <a:lumMod val="75000"/>
                  <a:lumOff val="25000"/>
                </a:schemeClr>
              </a:solidFill>
            </a:endParaRPr>
          </a:p>
        </p:txBody>
      </p:sp>
      <p:sp>
        <p:nvSpPr>
          <p:cNvPr id="55" name="Rectangle 54"/>
          <p:cNvSpPr/>
          <p:nvPr/>
        </p:nvSpPr>
        <p:spPr>
          <a:xfrm>
            <a:off x="3276600" y="6245423"/>
            <a:ext cx="2571768" cy="246221"/>
          </a:xfrm>
          <a:prstGeom prst="rect">
            <a:avLst/>
          </a:prstGeom>
        </p:spPr>
        <p:txBody>
          <a:bodyPr wrap="square">
            <a:spAutoFit/>
          </a:bodyPr>
          <a:lstStyle/>
          <a:p>
            <a:pPr algn="ctr"/>
            <a:r>
              <a:rPr lang="en-US" sz="1000" dirty="0">
                <a:latin typeface="Times New Roman" pitchFamily="18" charset="0"/>
                <a:cs typeface="Times New Roman" pitchFamily="18" charset="0"/>
              </a:rPr>
              <a:t> </a:t>
            </a:r>
          </a:p>
        </p:txBody>
      </p:sp>
      <p:sp>
        <p:nvSpPr>
          <p:cNvPr id="10" name="TextBox 9"/>
          <p:cNvSpPr txBox="1"/>
          <p:nvPr/>
        </p:nvSpPr>
        <p:spPr>
          <a:xfrm>
            <a:off x="381000" y="1717976"/>
            <a:ext cx="851615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first created the basic layout and structure of the web page using HTML. This includes defining the HTML tags, elements, and attributes that will be used to display text, images, and other media on the page.</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Next we applied styling and formatting to the HTML using CSS. This includes defining the layout, color scheme, font styles, and other visual elements of the page.</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Then Bootstrap 4 is a popular CSS framework that provides pre-built UI components, such as buttons, forms, and navigation menus, that can be easily integrated into the web page.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is used to add interactivity and dynamic behavior to the web page. This includes creating animations, responding to user input, and updating the content of the page without requiring a full page refresh</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C53E67A7-21FD-BDB8-8978-70D18005143E}"/>
              </a:ext>
            </a:extLst>
          </p:cNvPr>
          <p:cNvSpPr txBox="1"/>
          <p:nvPr/>
        </p:nvSpPr>
        <p:spPr>
          <a:xfrm>
            <a:off x="1139404" y="109734"/>
            <a:ext cx="6865192" cy="1246495"/>
          </a:xfrm>
          <a:prstGeom prst="rect">
            <a:avLst/>
          </a:prstGeom>
          <a:noFill/>
          <a:ln>
            <a:noFill/>
          </a:ln>
        </p:spPr>
        <p:txBody>
          <a:bodyPr wrap="square" rtlCol="0" anchor="ctr">
            <a:spAutoFit/>
          </a:bodyPr>
          <a:lstStyle/>
          <a:p>
            <a:pPr algn="ctr"/>
            <a:r>
              <a:rPr lang="en-US" altLang="ko-KR" sz="1200" b="1" dirty="0">
                <a:solidFill>
                  <a:srgbClr val="002060"/>
                </a:solidFill>
                <a:latin typeface="Times New Roman" panose="02020603050405020304" pitchFamily="18" charset="0"/>
                <a:cs typeface="Times New Roman" panose="02020603050405020304" pitchFamily="18" charset="0"/>
              </a:rPr>
              <a:t>S. S. Education Trust’s</a:t>
            </a:r>
          </a:p>
          <a:p>
            <a:pPr algn="ctr"/>
            <a:r>
              <a:rPr lang="en-US" altLang="ko-KR" sz="1600" b="1" dirty="0">
                <a:solidFill>
                  <a:srgbClr val="FF0000"/>
                </a:solidFill>
                <a:latin typeface="Times New Roman" panose="02020603050405020304" pitchFamily="18" charset="0"/>
                <a:cs typeface="Times New Roman" panose="02020603050405020304" pitchFamily="18" charset="0"/>
              </a:rPr>
              <a:t>S. G. Balekundri Institute of Technology</a:t>
            </a:r>
          </a:p>
          <a:p>
            <a:pPr algn="ctr"/>
            <a:r>
              <a:rPr lang="en-US" altLang="ko-KR" sz="1150" dirty="0" err="1">
                <a:solidFill>
                  <a:srgbClr val="002060"/>
                </a:solidFill>
                <a:latin typeface="Times New Roman" panose="02020603050405020304" pitchFamily="18" charset="0"/>
                <a:cs typeface="Times New Roman" panose="02020603050405020304" pitchFamily="18" charset="0"/>
              </a:rPr>
              <a:t>Shivabasava</a:t>
            </a:r>
            <a:r>
              <a:rPr lang="en-US" altLang="ko-KR" sz="1150" dirty="0">
                <a:solidFill>
                  <a:srgbClr val="002060"/>
                </a:solidFill>
                <a:latin typeface="Times New Roman" panose="02020603050405020304" pitchFamily="18" charset="0"/>
                <a:cs typeface="Times New Roman" panose="02020603050405020304" pitchFamily="18" charset="0"/>
              </a:rPr>
              <a:t> Nagar, Belagavi - 590010, Karnataka, India.</a:t>
            </a:r>
          </a:p>
          <a:p>
            <a:pPr algn="ctr"/>
            <a:r>
              <a:rPr lang="en-US" altLang="ko-KR" sz="1150" dirty="0">
                <a:solidFill>
                  <a:srgbClr val="002060"/>
                </a:solidFill>
                <a:latin typeface="Times New Roman" panose="02020603050405020304" pitchFamily="18" charset="0"/>
                <a:cs typeface="Times New Roman" panose="02020603050405020304" pitchFamily="18" charset="0"/>
              </a:rPr>
              <a:t>Approved by AICTE, New Delhi &amp; Affiliated to VTU, Belagavi</a:t>
            </a:r>
            <a:endParaRPr lang="en-US" altLang="ko-KR" sz="1200" b="1" dirty="0">
              <a:solidFill>
                <a:srgbClr val="FF0000"/>
              </a:solidFill>
              <a:latin typeface="Times New Roman" panose="02020603050405020304" pitchFamily="18" charset="0"/>
              <a:cs typeface="Times New Roman" panose="02020603050405020304" pitchFamily="18" charset="0"/>
            </a:endParaRPr>
          </a:p>
          <a:p>
            <a:pPr algn="ctr"/>
            <a:r>
              <a:rPr lang="en-US" altLang="ko-KR" sz="1200" b="1" dirty="0">
                <a:solidFill>
                  <a:srgbClr val="FF0000"/>
                </a:solidFill>
                <a:latin typeface="Times New Roman" panose="02020603050405020304" pitchFamily="18" charset="0"/>
                <a:cs typeface="Times New Roman" panose="02020603050405020304" pitchFamily="18" charset="0"/>
              </a:rPr>
              <a:t>An ISO 21001:2018 Certified Institute | 5 UG Programs are NBA Accredited</a:t>
            </a:r>
          </a:p>
          <a:p>
            <a:pPr algn="ctr"/>
            <a:r>
              <a:rPr lang="en-US" sz="1200" b="1" dirty="0">
                <a:solidFill>
                  <a:srgbClr val="002060"/>
                </a:solidFill>
                <a:latin typeface="Times New Roman" panose="02020603050405020304" pitchFamily="18" charset="0"/>
                <a:cs typeface="Times New Roman" panose="02020603050405020304" pitchFamily="18" charset="0"/>
              </a:rPr>
              <a:t>Department of Computer Science Engineering </a:t>
            </a:r>
          </a:p>
        </p:txBody>
      </p:sp>
      <p:pic>
        <p:nvPicPr>
          <p:cNvPr id="3" name="Picture 2">
            <a:extLst>
              <a:ext uri="{FF2B5EF4-FFF2-40B4-BE49-F238E27FC236}">
                <a16:creationId xmlns="" xmlns:a16="http://schemas.microsoft.com/office/drawing/2014/main" id="{0DEB68AD-87F9-B333-5B2C-471A113B4260}"/>
              </a:ext>
            </a:extLst>
          </p:cNvPr>
          <p:cNvPicPr>
            <a:picLocks noChangeAspect="1"/>
          </p:cNvPicPr>
          <p:nvPr/>
        </p:nvPicPr>
        <p:blipFill>
          <a:blip r:embed="rId2"/>
          <a:stretch>
            <a:fillRect/>
          </a:stretch>
        </p:blipFill>
        <p:spPr>
          <a:xfrm>
            <a:off x="475450" y="199558"/>
            <a:ext cx="877900" cy="883997"/>
          </a:xfrm>
          <a:prstGeom prst="rect">
            <a:avLst/>
          </a:prstGeom>
        </p:spPr>
      </p:pic>
      <p:pic>
        <p:nvPicPr>
          <p:cNvPr id="4" name="Picture 3">
            <a:extLst>
              <a:ext uri="{FF2B5EF4-FFF2-40B4-BE49-F238E27FC236}">
                <a16:creationId xmlns="" xmlns:a16="http://schemas.microsoft.com/office/drawing/2014/main" id="{D6B4AF85-3E88-D8CA-678C-52BB2E13A87A}"/>
              </a:ext>
            </a:extLst>
          </p:cNvPr>
          <p:cNvPicPr>
            <a:picLocks noChangeAspect="1"/>
          </p:cNvPicPr>
          <p:nvPr/>
        </p:nvPicPr>
        <p:blipFill>
          <a:blip r:embed="rId3"/>
          <a:stretch>
            <a:fillRect/>
          </a:stretch>
        </p:blipFill>
        <p:spPr>
          <a:xfrm>
            <a:off x="7726603" y="187268"/>
            <a:ext cx="883997" cy="88399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Methodology </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6C0B4E05-80DD-4DE2-BF59-BBFD0AE1A146}"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7</a:t>
            </a:fld>
            <a:endParaRPr lang="en-US" sz="1100" dirty="0">
              <a:solidFill>
                <a:schemeClr val="tx1">
                  <a:lumMod val="75000"/>
                  <a:lumOff val="25000"/>
                </a:schemeClr>
              </a:solidFill>
            </a:endParaRPr>
          </a:p>
        </p:txBody>
      </p:sp>
      <p:pic>
        <p:nvPicPr>
          <p:cNvPr id="2" name="Picture 1">
            <a:extLst>
              <a:ext uri="{FF2B5EF4-FFF2-40B4-BE49-F238E27FC236}">
                <a16:creationId xmlns="" xmlns:a16="http://schemas.microsoft.com/office/drawing/2014/main" id="{72506242-F371-6A44-CFAE-02F198888D15}"/>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75F3D3F-FD3D-D29B-A43C-F5611C6A5509}"/>
              </a:ext>
            </a:extLst>
          </p:cNvPr>
          <p:cNvPicPr>
            <a:picLocks noGrp="1" noChangeAspect="1"/>
          </p:cNvPicPr>
          <p:nvPr>
            <p:ph idx="1"/>
          </p:nvPr>
        </p:nvPicPr>
        <p:blipFill>
          <a:blip r:embed="rId3"/>
          <a:stretch>
            <a:fillRect/>
          </a:stretch>
        </p:blipFill>
        <p:spPr>
          <a:xfrm>
            <a:off x="7787601" y="221680"/>
            <a:ext cx="883997" cy="883997"/>
          </a:xfrm>
          <a:prstGeom prst="rect">
            <a:avLst/>
          </a:prstGeom>
        </p:spPr>
      </p:pic>
      <p:pic>
        <p:nvPicPr>
          <p:cNvPr id="19" name="Picture 18">
            <a:extLst>
              <a:ext uri="{FF2B5EF4-FFF2-40B4-BE49-F238E27FC236}">
                <a16:creationId xmlns="" xmlns:a16="http://schemas.microsoft.com/office/drawing/2014/main" id="{697A73EC-F0CD-A70C-B725-211A8F5A436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60241" y="0"/>
            <a:ext cx="5423518" cy="1193174"/>
          </a:xfrm>
          <a:prstGeom prst="rect">
            <a:avLst/>
          </a:prstGeom>
        </p:spPr>
      </p:pic>
      <p:pic>
        <p:nvPicPr>
          <p:cNvPr id="6" name="Picture 5">
            <a:extLst>
              <a:ext uri="{FF2B5EF4-FFF2-40B4-BE49-F238E27FC236}">
                <a16:creationId xmlns="" xmlns:a16="http://schemas.microsoft.com/office/drawing/2014/main" id="{72D7853A-B9C7-FD2D-B73B-D47D5A7164D5}"/>
              </a:ext>
            </a:extLst>
          </p:cNvPr>
          <p:cNvPicPr>
            <a:picLocks noChangeAspect="1"/>
          </p:cNvPicPr>
          <p:nvPr/>
        </p:nvPicPr>
        <p:blipFill rotWithShape="1">
          <a:blip r:embed="rId5">
            <a:extLst>
              <a:ext uri="{28A0092B-C50C-407E-A947-70E740481C1C}">
                <a14:useLocalDpi xmlns="" xmlns:a14="http://schemas.microsoft.com/office/drawing/2010/main" val="0"/>
              </a:ext>
            </a:extLst>
          </a:blip>
          <a:srcRect l="1" t="4854" r="304" b="36647"/>
          <a:stretch/>
        </p:blipFill>
        <p:spPr>
          <a:xfrm>
            <a:off x="1001485" y="2061865"/>
            <a:ext cx="7141030" cy="3886200"/>
          </a:xfrm>
          <a:prstGeom prst="rect">
            <a:avLst/>
          </a:prstGeom>
        </p:spPr>
      </p:pic>
      <p:sp>
        <p:nvSpPr>
          <p:cNvPr id="10" name="Rectangle 9">
            <a:extLst>
              <a:ext uri="{FF2B5EF4-FFF2-40B4-BE49-F238E27FC236}">
                <a16:creationId xmlns="" xmlns:a16="http://schemas.microsoft.com/office/drawing/2014/main" id="{EB270B36-5075-11EA-AA7C-901FA53A76F0}"/>
              </a:ext>
            </a:extLst>
          </p:cNvPr>
          <p:cNvSpPr/>
          <p:nvPr/>
        </p:nvSpPr>
        <p:spPr>
          <a:xfrm>
            <a:off x="3000364" y="5929330"/>
            <a:ext cx="3508397" cy="369332"/>
          </a:xfrm>
          <a:prstGeom prst="rect">
            <a:avLst/>
          </a:prstGeom>
          <a:noFill/>
        </p:spPr>
        <p:txBody>
          <a:bodyPr wrap="none" lIns="91440" tIns="45720" rIns="91440" bIns="45720">
            <a:spAutoFit/>
          </a:bodyPr>
          <a:lstStyle/>
          <a:p>
            <a:pPr algn="ctr"/>
            <a:r>
              <a:rPr lang="en-US" b="0" cap="none" spc="0" dirty="0" smtClean="0">
                <a:ln w="0"/>
                <a:solidFill>
                  <a:schemeClr val="tx1"/>
                </a:solidFill>
                <a:latin typeface="Times New Roman" panose="02020603050405020304" pitchFamily="18" charset="0"/>
                <a:cs typeface="Times New Roman" panose="02020603050405020304" pitchFamily="18" charset="0"/>
              </a:rPr>
              <a:t>Fig 1. </a:t>
            </a:r>
            <a:r>
              <a:rPr lang="en-US" b="0" cap="none" spc="0" dirty="0">
                <a:ln w="0"/>
                <a:solidFill>
                  <a:schemeClr val="tx1"/>
                </a:solidFill>
                <a:latin typeface="Times New Roman" panose="02020603050405020304" pitchFamily="18" charset="0"/>
                <a:cs typeface="Times New Roman" panose="02020603050405020304" pitchFamily="18" charset="0"/>
              </a:rPr>
              <a:t>Block </a:t>
            </a:r>
            <a:r>
              <a:rPr lang="en-US" b="0" cap="none" spc="0" dirty="0" smtClean="0">
                <a:ln w="0"/>
                <a:solidFill>
                  <a:schemeClr val="tx1"/>
                </a:solidFill>
                <a:latin typeface="Times New Roman" panose="02020603050405020304" pitchFamily="18" charset="0"/>
                <a:cs typeface="Times New Roman" panose="02020603050405020304" pitchFamily="18" charset="0"/>
              </a:rPr>
              <a:t>Diagram of </a:t>
            </a:r>
            <a:r>
              <a:rPr lang="en-US" b="0" cap="none" spc="0" dirty="0" err="1" smtClean="0">
                <a:ln w="0"/>
                <a:solidFill>
                  <a:schemeClr val="tx1"/>
                </a:solidFill>
                <a:latin typeface="Times New Roman" panose="02020603050405020304" pitchFamily="18" charset="0"/>
                <a:cs typeface="Times New Roman" panose="02020603050405020304" pitchFamily="18" charset="0"/>
              </a:rPr>
              <a:t>Venugram</a:t>
            </a:r>
            <a:endParaRPr lang="en-US" b="0" cap="none" spc="0" dirty="0">
              <a:ln w="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Working Principle </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4817DCFA-6050-4F55-9B89-EF554B1DB754}"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8</a:t>
            </a:fld>
            <a:endParaRPr lang="en-US" sz="1100" dirty="0">
              <a:solidFill>
                <a:schemeClr val="tx1">
                  <a:lumMod val="75000"/>
                  <a:lumOff val="25000"/>
                </a:schemeClr>
              </a:solidFill>
            </a:endParaRPr>
          </a:p>
        </p:txBody>
      </p:sp>
      <p:pic>
        <p:nvPicPr>
          <p:cNvPr id="2" name="Picture 1">
            <a:extLst>
              <a:ext uri="{FF2B5EF4-FFF2-40B4-BE49-F238E27FC236}">
                <a16:creationId xmlns="" xmlns:a16="http://schemas.microsoft.com/office/drawing/2014/main" id="{72506242-F371-6A44-CFAE-02F198888D15}"/>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75F3D3F-FD3D-D29B-A43C-F5611C6A5509}"/>
              </a:ext>
            </a:extLst>
          </p:cNvPr>
          <p:cNvPicPr>
            <a:picLocks noGrp="1" noChangeAspect="1"/>
          </p:cNvPicPr>
          <p:nvPr>
            <p:ph idx="1"/>
          </p:nvPr>
        </p:nvPicPr>
        <p:blipFill>
          <a:blip r:embed="rId3"/>
          <a:stretch>
            <a:fillRect/>
          </a:stretch>
        </p:blipFill>
        <p:spPr>
          <a:xfrm>
            <a:off x="7787601" y="221680"/>
            <a:ext cx="883997" cy="883997"/>
          </a:xfrm>
          <a:prstGeom prst="rect">
            <a:avLst/>
          </a:prstGeom>
        </p:spPr>
      </p:pic>
      <p:sp>
        <p:nvSpPr>
          <p:cNvPr id="11" name="TextBox 10">
            <a:extLst>
              <a:ext uri="{FF2B5EF4-FFF2-40B4-BE49-F238E27FC236}">
                <a16:creationId xmlns="" xmlns:a16="http://schemas.microsoft.com/office/drawing/2014/main" id="{1BE0F115-A697-2EE8-12B4-EEDCB99466DB}"/>
              </a:ext>
            </a:extLst>
          </p:cNvPr>
          <p:cNvSpPr txBox="1"/>
          <p:nvPr/>
        </p:nvSpPr>
        <p:spPr>
          <a:xfrm>
            <a:off x="-990601" y="2037334"/>
            <a:ext cx="9982201" cy="2677656"/>
          </a:xfrm>
          <a:prstGeom prst="rect">
            <a:avLst/>
          </a:prstGeom>
          <a:noFill/>
        </p:spPr>
        <p:txBody>
          <a:bodyPr wrap="square">
            <a:spAutoFit/>
          </a:bodyPr>
          <a:lstStyle/>
          <a:p>
            <a:pPr marL="1657350" lvl="3" indent="-285750" algn="just">
              <a:lnSpc>
                <a:spcPct val="150000"/>
              </a:lnSpc>
              <a:buFont typeface="Arial" panose="020B0604020202020204" pitchFamily="34" charset="0"/>
              <a:buChar char="•"/>
            </a:pPr>
            <a:r>
              <a:rPr lang="en-US" sz="1600" b="1" dirty="0">
                <a:latin typeface="Times New Roman" pitchFamily="18" charset="0"/>
                <a:cs typeface="Times New Roman" pitchFamily="18" charset="0"/>
              </a:rPr>
              <a:t>User-centric design</a:t>
            </a:r>
            <a:r>
              <a:rPr lang="en-US" sz="1600" dirty="0">
                <a:latin typeface="Times New Roman" pitchFamily="18" charset="0"/>
                <a:cs typeface="Times New Roman" pitchFamily="18" charset="0"/>
              </a:rPr>
              <a:t>: Front-end development is focused on creating a user-friendly and intuitive user interface. </a:t>
            </a:r>
          </a:p>
          <a:p>
            <a:pPr marL="1657350" lvl="3" indent="-285750" algn="just">
              <a:lnSpc>
                <a:spcPct val="150000"/>
              </a:lnSpc>
              <a:buFont typeface="Arial" panose="020B0604020202020204" pitchFamily="34" charset="0"/>
              <a:buChar char="•"/>
            </a:pPr>
            <a:r>
              <a:rPr lang="en-US" sz="1600" b="1" dirty="0">
                <a:latin typeface="Times New Roman" pitchFamily="18" charset="0"/>
                <a:cs typeface="Times New Roman" pitchFamily="18" charset="0"/>
              </a:rPr>
              <a:t>Responsive design</a:t>
            </a:r>
            <a:r>
              <a:rPr lang="en-US" sz="1600" dirty="0">
                <a:latin typeface="Times New Roman" pitchFamily="18" charset="0"/>
                <a:cs typeface="Times New Roman" pitchFamily="18" charset="0"/>
              </a:rPr>
              <a:t>: Websites should be optimized for different devices and screen sizes. </a:t>
            </a:r>
          </a:p>
          <a:p>
            <a:pPr marL="1657350" lvl="3" indent="-285750" algn="just">
              <a:lnSpc>
                <a:spcPct val="150000"/>
              </a:lnSpc>
              <a:buFont typeface="Arial" panose="020B0604020202020204" pitchFamily="34" charset="0"/>
              <a:buChar char="•"/>
            </a:pPr>
            <a:r>
              <a:rPr lang="en-US" sz="1600" b="1" dirty="0">
                <a:latin typeface="Times New Roman" pitchFamily="18" charset="0"/>
                <a:cs typeface="Times New Roman" pitchFamily="18" charset="0"/>
              </a:rPr>
              <a:t>Cross-browser compatibility</a:t>
            </a:r>
            <a:r>
              <a:rPr lang="en-US" sz="1600" dirty="0">
                <a:latin typeface="Times New Roman" pitchFamily="18" charset="0"/>
                <a:cs typeface="Times New Roman" pitchFamily="18" charset="0"/>
              </a:rPr>
              <a:t>: Front-end developers should ensure that the website works consistently across different browsers and operating systems. </a:t>
            </a:r>
          </a:p>
          <a:p>
            <a:pPr marL="1657350" lvl="3" indent="-285750" algn="just">
              <a:lnSpc>
                <a:spcPct val="150000"/>
              </a:lnSpc>
              <a:buFont typeface="Arial" panose="020B0604020202020204" pitchFamily="34" charset="0"/>
              <a:buChar char="•"/>
            </a:pPr>
            <a:r>
              <a:rPr lang="en-US" sz="1600" b="1" dirty="0">
                <a:latin typeface="Times New Roman" pitchFamily="18" charset="0"/>
                <a:cs typeface="Times New Roman" pitchFamily="18" charset="0"/>
              </a:rPr>
              <a:t>Accessibility</a:t>
            </a:r>
            <a:r>
              <a:rPr lang="en-US" sz="1600" dirty="0">
                <a:latin typeface="Times New Roman" pitchFamily="18" charset="0"/>
                <a:cs typeface="Times New Roman" pitchFamily="18" charset="0"/>
              </a:rPr>
              <a:t>: Websites should be accessible to all </a:t>
            </a:r>
            <a:r>
              <a:rPr lang="en-US" sz="1600" dirty="0" smtClean="0">
                <a:latin typeface="Times New Roman" pitchFamily="18" charset="0"/>
                <a:cs typeface="Times New Roman" pitchFamily="18" charset="0"/>
              </a:rPr>
              <a:t>users. </a:t>
            </a:r>
            <a:r>
              <a:rPr lang="en-US" sz="1600" dirty="0">
                <a:latin typeface="Times New Roman" pitchFamily="18" charset="0"/>
                <a:cs typeface="Times New Roman" pitchFamily="18" charset="0"/>
              </a:rPr>
              <a:t>Front-end developers should follow web accessibility guidelines and standards to ensure that the website can be used by everyone</a:t>
            </a:r>
          </a:p>
        </p:txBody>
      </p:sp>
      <p:pic>
        <p:nvPicPr>
          <p:cNvPr id="19" name="Picture 18">
            <a:extLst>
              <a:ext uri="{FF2B5EF4-FFF2-40B4-BE49-F238E27FC236}">
                <a16:creationId xmlns="" xmlns:a16="http://schemas.microsoft.com/office/drawing/2014/main" id="{697A73EC-F0CD-A70C-B725-211A8F5A436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60241" y="0"/>
            <a:ext cx="5423518" cy="1193174"/>
          </a:xfrm>
          <a:prstGeom prst="rect">
            <a:avLst/>
          </a:prstGeom>
        </p:spPr>
      </p:pic>
    </p:spTree>
    <p:extLst>
      <p:ext uri="{BB962C8B-B14F-4D97-AF65-F5344CB8AC3E}">
        <p14:creationId xmlns="" xmlns:p14="http://schemas.microsoft.com/office/powerpoint/2010/main" val="2240469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600200"/>
            <a:ext cx="9144000" cy="461665"/>
          </a:xfrm>
          <a:prstGeom prst="rect">
            <a:avLst/>
          </a:prstGeom>
        </p:spPr>
        <p:txBody>
          <a:bodyPr wrap="square">
            <a:spAutoFit/>
          </a:bodyPr>
          <a:lstStyle/>
          <a:p>
            <a:pPr algn="ctr">
              <a:spcBef>
                <a:spcPct val="0"/>
              </a:spcBef>
            </a:pPr>
            <a:r>
              <a:rPr lang="en-IN" sz="2400" b="1" dirty="0">
                <a:solidFill>
                  <a:srgbClr val="C00000"/>
                </a:solidFill>
                <a:latin typeface="Bookman Old Style" pitchFamily="18" charset="0"/>
                <a:cs typeface="Arial" pitchFamily="34" charset="0"/>
              </a:rPr>
              <a:t>Hardware Requirements </a:t>
            </a:r>
            <a:endParaRPr lang="en-US" sz="2400" b="1" dirty="0">
              <a:solidFill>
                <a:srgbClr val="C00000"/>
              </a:solidFill>
              <a:latin typeface="Bookman Old Style" pitchFamily="18" charset="0"/>
              <a:cs typeface="Arial" pitchFamily="34" charset="0"/>
            </a:endParaRPr>
          </a:p>
        </p:txBody>
      </p:sp>
      <p:sp>
        <p:nvSpPr>
          <p:cNvPr id="7" name="Date Placeholder 6"/>
          <p:cNvSpPr>
            <a:spLocks noGrp="1"/>
          </p:cNvSpPr>
          <p:nvPr>
            <p:ph type="dt" sz="half" idx="10"/>
          </p:nvPr>
        </p:nvSpPr>
        <p:spPr>
          <a:xfrm>
            <a:off x="304800" y="6492875"/>
            <a:ext cx="1219200" cy="365125"/>
          </a:xfrm>
        </p:spPr>
        <p:txBody>
          <a:bodyPr/>
          <a:lstStyle/>
          <a:p>
            <a:fld id="{7486AD92-A3E7-4614-B193-1FE6FE59713F}" type="datetime1">
              <a:rPr lang="en-US" sz="1100" b="1" smtClean="0">
                <a:solidFill>
                  <a:schemeClr val="tx1">
                    <a:lumMod val="75000"/>
                    <a:lumOff val="25000"/>
                  </a:schemeClr>
                </a:solidFill>
              </a:rPr>
              <a:pPr/>
              <a:t>3/31/2023</a:t>
            </a:fld>
            <a:endParaRPr lang="en-US" sz="1100" b="1" dirty="0">
              <a:solidFill>
                <a:schemeClr val="tx1">
                  <a:lumMod val="75000"/>
                  <a:lumOff val="25000"/>
                </a:schemeClr>
              </a:solidFill>
            </a:endParaRPr>
          </a:p>
        </p:txBody>
      </p:sp>
      <p:sp>
        <p:nvSpPr>
          <p:cNvPr id="8" name="Footer Placeholder 7"/>
          <p:cNvSpPr>
            <a:spLocks noGrp="1"/>
          </p:cNvSpPr>
          <p:nvPr>
            <p:ph type="ftr" sz="quarter" idx="11"/>
          </p:nvPr>
        </p:nvSpPr>
        <p:spPr>
          <a:xfrm>
            <a:off x="2133600" y="6492875"/>
            <a:ext cx="5791200" cy="365125"/>
          </a:xfrm>
        </p:spPr>
        <p:txBody>
          <a:bodyPr/>
          <a:lstStyle/>
          <a:p>
            <a:pPr algn="ctr"/>
            <a:r>
              <a:rPr lang="en-US" sz="1100">
                <a:solidFill>
                  <a:schemeClr val="tx1">
                    <a:lumMod val="75000"/>
                    <a:lumOff val="25000"/>
                  </a:schemeClr>
                </a:solidFill>
              </a:rPr>
              <a:t>Front-End Web Development</a:t>
            </a:r>
            <a:endParaRPr lang="en-US" sz="1100" dirty="0">
              <a:solidFill>
                <a:schemeClr val="tx1">
                  <a:lumMod val="75000"/>
                  <a:lumOff val="25000"/>
                </a:schemeClr>
              </a:solidFill>
            </a:endParaRPr>
          </a:p>
        </p:txBody>
      </p:sp>
      <p:sp>
        <p:nvSpPr>
          <p:cNvPr id="9" name="Slide Number Placeholder 8"/>
          <p:cNvSpPr>
            <a:spLocks noGrp="1"/>
          </p:cNvSpPr>
          <p:nvPr>
            <p:ph type="sldNum" sz="quarter" idx="12"/>
          </p:nvPr>
        </p:nvSpPr>
        <p:spPr>
          <a:xfrm>
            <a:off x="8229600" y="6537324"/>
            <a:ext cx="762000" cy="320676"/>
          </a:xfrm>
        </p:spPr>
        <p:txBody>
          <a:bodyPr>
            <a:normAutofit/>
          </a:bodyPr>
          <a:lstStyle/>
          <a:p>
            <a:fld id="{B6F15528-21DE-4FAA-801E-634DDDAF4B2B}" type="slidenum">
              <a:rPr lang="en-US" sz="1100" smtClean="0">
                <a:solidFill>
                  <a:schemeClr val="tx1">
                    <a:lumMod val="75000"/>
                    <a:lumOff val="25000"/>
                  </a:schemeClr>
                </a:solidFill>
              </a:rPr>
              <a:pPr/>
              <a:t>9</a:t>
            </a:fld>
            <a:endParaRPr lang="en-US" sz="1100" dirty="0">
              <a:solidFill>
                <a:schemeClr val="tx1">
                  <a:lumMod val="75000"/>
                  <a:lumOff val="25000"/>
                </a:schemeClr>
              </a:solidFill>
            </a:endParaRPr>
          </a:p>
        </p:txBody>
      </p:sp>
      <p:pic>
        <p:nvPicPr>
          <p:cNvPr id="2" name="Picture 1">
            <a:extLst>
              <a:ext uri="{FF2B5EF4-FFF2-40B4-BE49-F238E27FC236}">
                <a16:creationId xmlns="" xmlns:a16="http://schemas.microsoft.com/office/drawing/2014/main" id="{72506242-F371-6A44-CFAE-02F198888D15}"/>
              </a:ext>
            </a:extLst>
          </p:cNvPr>
          <p:cNvPicPr>
            <a:picLocks noChangeAspect="1"/>
          </p:cNvPicPr>
          <p:nvPr/>
        </p:nvPicPr>
        <p:blipFill>
          <a:blip r:embed="rId2"/>
          <a:stretch>
            <a:fillRect/>
          </a:stretch>
        </p:blipFill>
        <p:spPr>
          <a:xfrm>
            <a:off x="475450" y="221681"/>
            <a:ext cx="877900" cy="883997"/>
          </a:xfrm>
          <a:prstGeom prst="rect">
            <a:avLst/>
          </a:prstGeom>
        </p:spPr>
      </p:pic>
      <p:pic>
        <p:nvPicPr>
          <p:cNvPr id="4" name="Content Placeholder 3">
            <a:extLst>
              <a:ext uri="{FF2B5EF4-FFF2-40B4-BE49-F238E27FC236}">
                <a16:creationId xmlns="" xmlns:a16="http://schemas.microsoft.com/office/drawing/2014/main" id="{B75F3D3F-FD3D-D29B-A43C-F5611C6A5509}"/>
              </a:ext>
            </a:extLst>
          </p:cNvPr>
          <p:cNvPicPr>
            <a:picLocks noGrp="1" noChangeAspect="1"/>
          </p:cNvPicPr>
          <p:nvPr>
            <p:ph idx="1"/>
          </p:nvPr>
        </p:nvPicPr>
        <p:blipFill>
          <a:blip r:embed="rId3"/>
          <a:stretch>
            <a:fillRect/>
          </a:stretch>
        </p:blipFill>
        <p:spPr>
          <a:xfrm>
            <a:off x="7787601" y="221680"/>
            <a:ext cx="883997" cy="883997"/>
          </a:xfrm>
          <a:prstGeom prst="rect">
            <a:avLst/>
          </a:prstGeom>
        </p:spPr>
      </p:pic>
      <p:sp>
        <p:nvSpPr>
          <p:cNvPr id="11" name="TextBox 10">
            <a:extLst>
              <a:ext uri="{FF2B5EF4-FFF2-40B4-BE49-F238E27FC236}">
                <a16:creationId xmlns="" xmlns:a16="http://schemas.microsoft.com/office/drawing/2014/main" id="{1BE0F115-A697-2EE8-12B4-EEDCB99466DB}"/>
              </a:ext>
            </a:extLst>
          </p:cNvPr>
          <p:cNvSpPr txBox="1"/>
          <p:nvPr/>
        </p:nvSpPr>
        <p:spPr>
          <a:xfrm>
            <a:off x="685800" y="2564626"/>
            <a:ext cx="8686800" cy="2264081"/>
          </a:xfrm>
          <a:prstGeom prst="rect">
            <a:avLst/>
          </a:prstGeom>
          <a:noFill/>
        </p:spPr>
        <p:txBody>
          <a:bodyPr wrap="square">
            <a:spAutoFit/>
          </a:bodyPr>
          <a:lstStyle/>
          <a:p>
            <a:pPr lvl="3" algn="just">
              <a:lnSpc>
                <a:spcPct val="150000"/>
              </a:lnSpc>
            </a:pPr>
            <a:r>
              <a:rPr lang="en-US" sz="1600" dirty="0">
                <a:latin typeface="Times New Roman" pitchFamily="18" charset="0"/>
                <a:cs typeface="Times New Roman" pitchFamily="18" charset="0"/>
              </a:rPr>
              <a:t>PROCESSOR     :  Intel i3 or above</a:t>
            </a:r>
          </a:p>
          <a:p>
            <a:pPr lvl="3" algn="just">
              <a:lnSpc>
                <a:spcPct val="150000"/>
              </a:lnSpc>
            </a:pPr>
            <a:r>
              <a:rPr lang="en-US" sz="1600" dirty="0">
                <a:latin typeface="Times New Roman" pitchFamily="18" charset="0"/>
                <a:cs typeface="Times New Roman" pitchFamily="18" charset="0"/>
              </a:rPr>
              <a:t>RAM                   : 4GB or above</a:t>
            </a:r>
          </a:p>
          <a:p>
            <a:pPr lvl="3" algn="just">
              <a:lnSpc>
                <a:spcPct val="150000"/>
              </a:lnSpc>
            </a:pPr>
            <a:r>
              <a:rPr lang="en-US" sz="1600" dirty="0">
                <a:latin typeface="Times New Roman" pitchFamily="18" charset="0"/>
                <a:cs typeface="Times New Roman" pitchFamily="18" charset="0"/>
              </a:rPr>
              <a:t>HARD DISK      : Min 256 GB</a:t>
            </a:r>
          </a:p>
          <a:p>
            <a:pPr lvl="3" algn="just">
              <a:lnSpc>
                <a:spcPct val="150000"/>
              </a:lnSpc>
            </a:pPr>
            <a:r>
              <a:rPr lang="en-US" sz="1600" dirty="0">
                <a:latin typeface="Times New Roman" pitchFamily="18" charset="0"/>
                <a:cs typeface="Times New Roman" pitchFamily="18" charset="0"/>
              </a:rPr>
              <a:t>KEY BOARD     : Standard Keyboard </a:t>
            </a:r>
          </a:p>
          <a:p>
            <a:pPr lvl="3" algn="just">
              <a:lnSpc>
                <a:spcPct val="150000"/>
              </a:lnSpc>
            </a:pPr>
            <a:r>
              <a:rPr lang="en-US" sz="1600" dirty="0">
                <a:latin typeface="Times New Roman" pitchFamily="18" charset="0"/>
                <a:cs typeface="Times New Roman" pitchFamily="18" charset="0"/>
              </a:rPr>
              <a:t>MOUSE              : PS/2 Mouse</a:t>
            </a:r>
          </a:p>
          <a:p>
            <a:pPr lvl="3" algn="just">
              <a:lnSpc>
                <a:spcPct val="150000"/>
              </a:lnSpc>
            </a:pPr>
            <a:r>
              <a:rPr lang="en-US" sz="1600" dirty="0">
                <a:latin typeface="Times New Roman" pitchFamily="18" charset="0"/>
                <a:cs typeface="Times New Roman" pitchFamily="18" charset="0"/>
              </a:rPr>
              <a:t>MONITOR         : Plug and play monitor </a:t>
            </a:r>
          </a:p>
        </p:txBody>
      </p:sp>
      <p:pic>
        <p:nvPicPr>
          <p:cNvPr id="19" name="Picture 18">
            <a:extLst>
              <a:ext uri="{FF2B5EF4-FFF2-40B4-BE49-F238E27FC236}">
                <a16:creationId xmlns="" xmlns:a16="http://schemas.microsoft.com/office/drawing/2014/main" id="{697A73EC-F0CD-A70C-B725-211A8F5A436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860241" y="0"/>
            <a:ext cx="5423518" cy="1193174"/>
          </a:xfrm>
          <a:prstGeom prst="rect">
            <a:avLst/>
          </a:prstGeom>
        </p:spPr>
      </p:pic>
    </p:spTree>
    <p:extLst>
      <p:ext uri="{BB962C8B-B14F-4D97-AF65-F5344CB8AC3E}">
        <p14:creationId xmlns="" xmlns:p14="http://schemas.microsoft.com/office/powerpoint/2010/main" val="2758629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1051</TotalTime>
  <Words>1644</Words>
  <Application>Microsoft Office PowerPoint</Application>
  <PresentationFormat>On-screen Show (4:3)</PresentationFormat>
  <Paragraphs>310</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Median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Vivek</cp:lastModifiedBy>
  <cp:revision>164</cp:revision>
  <dcterms:created xsi:type="dcterms:W3CDTF">2006-08-16T00:00:00Z</dcterms:created>
  <dcterms:modified xsi:type="dcterms:W3CDTF">2023-03-31T16:19:21Z</dcterms:modified>
</cp:coreProperties>
</file>